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409" r:id="rId3"/>
    <p:sldId id="410" r:id="rId4"/>
    <p:sldId id="351" r:id="rId5"/>
    <p:sldId id="395" r:id="rId6"/>
    <p:sldId id="415" r:id="rId7"/>
    <p:sldId id="411" r:id="rId8"/>
    <p:sldId id="412" r:id="rId9"/>
    <p:sldId id="413" r:id="rId10"/>
    <p:sldId id="414" r:id="rId11"/>
    <p:sldId id="416" r:id="rId12"/>
    <p:sldId id="352" r:id="rId13"/>
    <p:sldId id="375" r:id="rId14"/>
    <p:sldId id="396" r:id="rId15"/>
    <p:sldId id="366" r:id="rId16"/>
    <p:sldId id="353" r:id="rId17"/>
    <p:sldId id="344" r:id="rId18"/>
    <p:sldId id="397" r:id="rId19"/>
    <p:sldId id="398" r:id="rId20"/>
    <p:sldId id="417" r:id="rId21"/>
    <p:sldId id="402" r:id="rId22"/>
    <p:sldId id="391" r:id="rId23"/>
    <p:sldId id="392" r:id="rId24"/>
    <p:sldId id="404" r:id="rId25"/>
    <p:sldId id="394" r:id="rId26"/>
    <p:sldId id="401" r:id="rId27"/>
    <p:sldId id="393" r:id="rId28"/>
    <p:sldId id="399" r:id="rId29"/>
    <p:sldId id="345" r:id="rId30"/>
    <p:sldId id="346" r:id="rId31"/>
    <p:sldId id="347" r:id="rId32"/>
    <p:sldId id="403" r:id="rId33"/>
    <p:sldId id="400" r:id="rId34"/>
    <p:sldId id="324" r:id="rId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17"/>
    <a:srgbClr val="C6C6C6"/>
    <a:srgbClr val="C0C0C0"/>
    <a:srgbClr val="E4E4E4"/>
    <a:srgbClr val="373539"/>
    <a:srgbClr val="DF0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4286"/>
  </p:normalViewPr>
  <p:slideViewPr>
    <p:cSldViewPr snapToObjects="1">
      <p:cViewPr varScale="1">
        <p:scale>
          <a:sx n="77" d="100"/>
          <a:sy n="77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B980E-AA0C-494B-BB5A-DC92EE9177E3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9180E8-2950-B74B-9459-5C6D2454730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Define Goals</a:t>
          </a:r>
        </a:p>
      </dgm:t>
    </dgm:pt>
    <dgm:pt modelId="{F60CF7DF-4388-084B-82CD-3DA72B71CBF4}" type="parTrans" cxnId="{5C9E383F-86E9-D94F-AE26-CDF10C0A52FC}">
      <dgm:prSet/>
      <dgm:spPr/>
      <dgm:t>
        <a:bodyPr/>
        <a:lstStyle/>
        <a:p>
          <a:endParaRPr lang="en-US"/>
        </a:p>
      </dgm:t>
    </dgm:pt>
    <dgm:pt modelId="{A80E00F8-D1BC-1C49-BF7F-0FB566794FD7}" type="sibTrans" cxnId="{5C9E383F-86E9-D94F-AE26-CDF10C0A52FC}">
      <dgm:prSet/>
      <dgm:spPr/>
      <dgm:t>
        <a:bodyPr/>
        <a:lstStyle/>
        <a:p>
          <a:endParaRPr lang="en-US"/>
        </a:p>
      </dgm:t>
    </dgm:pt>
    <dgm:pt modelId="{282FCDA6-8D06-7A4B-AC5B-D19F76DDC43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Implement</a:t>
          </a:r>
        </a:p>
      </dgm:t>
    </dgm:pt>
    <dgm:pt modelId="{FA9AF25D-3D92-C743-948D-7D5AF8AA6F82}" type="parTrans" cxnId="{3FAE6291-F0C3-7F43-A6BB-B6A9B7E457C7}">
      <dgm:prSet/>
      <dgm:spPr/>
      <dgm:t>
        <a:bodyPr/>
        <a:lstStyle/>
        <a:p>
          <a:endParaRPr lang="en-US"/>
        </a:p>
      </dgm:t>
    </dgm:pt>
    <dgm:pt modelId="{7032D279-1AA0-C646-BFE1-91DAC5E5BCF0}" type="sibTrans" cxnId="{3FAE6291-F0C3-7F43-A6BB-B6A9B7E457C7}">
      <dgm:prSet/>
      <dgm:spPr/>
      <dgm:t>
        <a:bodyPr/>
        <a:lstStyle/>
        <a:p>
          <a:endParaRPr lang="en-US"/>
        </a:p>
      </dgm:t>
    </dgm:pt>
    <dgm:pt modelId="{6511E9EF-3560-004D-831B-7740BF1639F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Verify/Measure</a:t>
          </a:r>
        </a:p>
      </dgm:t>
    </dgm:pt>
    <dgm:pt modelId="{A239AEA2-D408-B64F-8625-1EFAE7466DA1}" type="parTrans" cxnId="{D8921251-B5D3-884A-9822-67B8AA739678}">
      <dgm:prSet/>
      <dgm:spPr/>
      <dgm:t>
        <a:bodyPr/>
        <a:lstStyle/>
        <a:p>
          <a:endParaRPr lang="en-US"/>
        </a:p>
      </dgm:t>
    </dgm:pt>
    <dgm:pt modelId="{2DA28DA1-ED97-6340-AFAF-D5FB2625AB08}" type="sibTrans" cxnId="{D8921251-B5D3-884A-9822-67B8AA739678}">
      <dgm:prSet/>
      <dgm:spPr/>
      <dgm:t>
        <a:bodyPr/>
        <a:lstStyle/>
        <a:p>
          <a:endParaRPr lang="en-US"/>
        </a:p>
      </dgm:t>
    </dgm:pt>
    <dgm:pt modelId="{3BF9CE38-334A-E94B-B124-562D44FF42C8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Improve</a:t>
          </a:r>
        </a:p>
      </dgm:t>
    </dgm:pt>
    <dgm:pt modelId="{546FA7FB-350A-F04C-8BC9-FC6E7DEB2331}" type="parTrans" cxnId="{84FAE25F-A3BD-8740-8191-2B3DFF0A1E96}">
      <dgm:prSet/>
      <dgm:spPr/>
      <dgm:t>
        <a:bodyPr/>
        <a:lstStyle/>
        <a:p>
          <a:endParaRPr lang="en-US"/>
        </a:p>
      </dgm:t>
    </dgm:pt>
    <dgm:pt modelId="{1C26288D-CD79-6442-9D3F-51310D476AC9}" type="sibTrans" cxnId="{84FAE25F-A3BD-8740-8191-2B3DFF0A1E96}">
      <dgm:prSet/>
      <dgm:spPr/>
      <dgm:t>
        <a:bodyPr/>
        <a:lstStyle/>
        <a:p>
          <a:endParaRPr lang="en-US"/>
        </a:p>
      </dgm:t>
    </dgm:pt>
    <dgm:pt modelId="{EC1DCCB3-C1E0-4E4D-A6EF-CCB922A0DA56}" type="pres">
      <dgm:prSet presAssocID="{4B0B980E-AA0C-494B-BB5A-DC92EE9177E3}" presName="cycle" presStyleCnt="0">
        <dgm:presLayoutVars>
          <dgm:dir/>
          <dgm:resizeHandles val="exact"/>
        </dgm:presLayoutVars>
      </dgm:prSet>
      <dgm:spPr/>
    </dgm:pt>
    <dgm:pt modelId="{470F0225-CBEF-D140-BB13-E2A3A242C045}" type="pres">
      <dgm:prSet presAssocID="{0D9180E8-2950-B74B-9459-5C6D24547308}" presName="node" presStyleLbl="node1" presStyleIdx="0" presStyleCnt="4">
        <dgm:presLayoutVars>
          <dgm:bulletEnabled val="1"/>
        </dgm:presLayoutVars>
      </dgm:prSet>
      <dgm:spPr/>
    </dgm:pt>
    <dgm:pt modelId="{D0A62EBE-C5E7-D648-8D68-01116927D663}" type="pres">
      <dgm:prSet presAssocID="{A80E00F8-D1BC-1C49-BF7F-0FB566794FD7}" presName="sibTrans" presStyleLbl="sibTrans2D1" presStyleIdx="0" presStyleCnt="4"/>
      <dgm:spPr/>
    </dgm:pt>
    <dgm:pt modelId="{13893E49-6FFE-A746-8E43-D447A12FD59C}" type="pres">
      <dgm:prSet presAssocID="{A80E00F8-D1BC-1C49-BF7F-0FB566794FD7}" presName="connectorText" presStyleLbl="sibTrans2D1" presStyleIdx="0" presStyleCnt="4"/>
      <dgm:spPr/>
    </dgm:pt>
    <dgm:pt modelId="{8EB1E24C-AF91-D740-92F5-425B3187B84C}" type="pres">
      <dgm:prSet presAssocID="{282FCDA6-8D06-7A4B-AC5B-D19F76DDC433}" presName="node" presStyleLbl="node1" presStyleIdx="1" presStyleCnt="4">
        <dgm:presLayoutVars>
          <dgm:bulletEnabled val="1"/>
        </dgm:presLayoutVars>
      </dgm:prSet>
      <dgm:spPr/>
    </dgm:pt>
    <dgm:pt modelId="{90003D00-8E42-9F4D-AD90-56B8B96E1279}" type="pres">
      <dgm:prSet presAssocID="{7032D279-1AA0-C646-BFE1-91DAC5E5BCF0}" presName="sibTrans" presStyleLbl="sibTrans2D1" presStyleIdx="1" presStyleCnt="4"/>
      <dgm:spPr/>
    </dgm:pt>
    <dgm:pt modelId="{0DC6D973-AEFF-3648-B2D4-D143AF6D6B67}" type="pres">
      <dgm:prSet presAssocID="{7032D279-1AA0-C646-BFE1-91DAC5E5BCF0}" presName="connectorText" presStyleLbl="sibTrans2D1" presStyleIdx="1" presStyleCnt="4"/>
      <dgm:spPr/>
    </dgm:pt>
    <dgm:pt modelId="{A4CD0CB8-52D5-8A4D-B276-8C36B6785462}" type="pres">
      <dgm:prSet presAssocID="{6511E9EF-3560-004D-831B-7740BF1639F2}" presName="node" presStyleLbl="node1" presStyleIdx="2" presStyleCnt="4">
        <dgm:presLayoutVars>
          <dgm:bulletEnabled val="1"/>
        </dgm:presLayoutVars>
      </dgm:prSet>
      <dgm:spPr/>
    </dgm:pt>
    <dgm:pt modelId="{6061C6A8-FEA9-C24E-A979-79F6956D5925}" type="pres">
      <dgm:prSet presAssocID="{2DA28DA1-ED97-6340-AFAF-D5FB2625AB08}" presName="sibTrans" presStyleLbl="sibTrans2D1" presStyleIdx="2" presStyleCnt="4"/>
      <dgm:spPr/>
    </dgm:pt>
    <dgm:pt modelId="{53F0069E-8DC7-8A40-B2BF-49426295AD8A}" type="pres">
      <dgm:prSet presAssocID="{2DA28DA1-ED97-6340-AFAF-D5FB2625AB08}" presName="connectorText" presStyleLbl="sibTrans2D1" presStyleIdx="2" presStyleCnt="4"/>
      <dgm:spPr/>
    </dgm:pt>
    <dgm:pt modelId="{4114AD59-46FF-5341-B1A2-799A23268E81}" type="pres">
      <dgm:prSet presAssocID="{3BF9CE38-334A-E94B-B124-562D44FF42C8}" presName="node" presStyleLbl="node1" presStyleIdx="3" presStyleCnt="4">
        <dgm:presLayoutVars>
          <dgm:bulletEnabled val="1"/>
        </dgm:presLayoutVars>
      </dgm:prSet>
      <dgm:spPr/>
    </dgm:pt>
    <dgm:pt modelId="{056D419E-B5A0-6048-974E-CC93996E15CD}" type="pres">
      <dgm:prSet presAssocID="{1C26288D-CD79-6442-9D3F-51310D476AC9}" presName="sibTrans" presStyleLbl="sibTrans2D1" presStyleIdx="3" presStyleCnt="4"/>
      <dgm:spPr/>
    </dgm:pt>
    <dgm:pt modelId="{2BA56498-4240-6C4A-A18D-42AE3525DB7C}" type="pres">
      <dgm:prSet presAssocID="{1C26288D-CD79-6442-9D3F-51310D476AC9}" presName="connectorText" presStyleLbl="sibTrans2D1" presStyleIdx="3" presStyleCnt="4"/>
      <dgm:spPr/>
    </dgm:pt>
  </dgm:ptLst>
  <dgm:cxnLst>
    <dgm:cxn modelId="{D4BBCB2A-CABF-4248-B216-BB8AFE545A9B}" type="presOf" srcId="{3BF9CE38-334A-E94B-B124-562D44FF42C8}" destId="{4114AD59-46FF-5341-B1A2-799A23268E81}" srcOrd="0" destOrd="0" presId="urn:microsoft.com/office/officeart/2005/8/layout/cycle2"/>
    <dgm:cxn modelId="{B4724234-5140-1047-B5E4-793FEEA2F2D7}" type="presOf" srcId="{7032D279-1AA0-C646-BFE1-91DAC5E5BCF0}" destId="{90003D00-8E42-9F4D-AD90-56B8B96E1279}" srcOrd="0" destOrd="0" presId="urn:microsoft.com/office/officeart/2005/8/layout/cycle2"/>
    <dgm:cxn modelId="{5C9E383F-86E9-D94F-AE26-CDF10C0A52FC}" srcId="{4B0B980E-AA0C-494B-BB5A-DC92EE9177E3}" destId="{0D9180E8-2950-B74B-9459-5C6D24547308}" srcOrd="0" destOrd="0" parTransId="{F60CF7DF-4388-084B-82CD-3DA72B71CBF4}" sibTransId="{A80E00F8-D1BC-1C49-BF7F-0FB566794FD7}"/>
    <dgm:cxn modelId="{D8921251-B5D3-884A-9822-67B8AA739678}" srcId="{4B0B980E-AA0C-494B-BB5A-DC92EE9177E3}" destId="{6511E9EF-3560-004D-831B-7740BF1639F2}" srcOrd="2" destOrd="0" parTransId="{A239AEA2-D408-B64F-8625-1EFAE7466DA1}" sibTransId="{2DA28DA1-ED97-6340-AFAF-D5FB2625AB08}"/>
    <dgm:cxn modelId="{8AC14D51-DA8E-B340-8BA3-B093DC8727F1}" type="presOf" srcId="{1C26288D-CD79-6442-9D3F-51310D476AC9}" destId="{056D419E-B5A0-6048-974E-CC93996E15CD}" srcOrd="0" destOrd="0" presId="urn:microsoft.com/office/officeart/2005/8/layout/cycle2"/>
    <dgm:cxn modelId="{4615455C-245A-5C44-898D-B472488468E1}" type="presOf" srcId="{4B0B980E-AA0C-494B-BB5A-DC92EE9177E3}" destId="{EC1DCCB3-C1E0-4E4D-A6EF-CCB922A0DA56}" srcOrd="0" destOrd="0" presId="urn:microsoft.com/office/officeart/2005/8/layout/cycle2"/>
    <dgm:cxn modelId="{84FAE25F-A3BD-8740-8191-2B3DFF0A1E96}" srcId="{4B0B980E-AA0C-494B-BB5A-DC92EE9177E3}" destId="{3BF9CE38-334A-E94B-B124-562D44FF42C8}" srcOrd="3" destOrd="0" parTransId="{546FA7FB-350A-F04C-8BC9-FC6E7DEB2331}" sibTransId="{1C26288D-CD79-6442-9D3F-51310D476AC9}"/>
    <dgm:cxn modelId="{8AA85E6A-06DD-5B4E-8D8E-9F251AC22633}" type="presOf" srcId="{282FCDA6-8D06-7A4B-AC5B-D19F76DDC433}" destId="{8EB1E24C-AF91-D740-92F5-425B3187B84C}" srcOrd="0" destOrd="0" presId="urn:microsoft.com/office/officeart/2005/8/layout/cycle2"/>
    <dgm:cxn modelId="{20F0438A-33D2-8E41-9D2A-628D3B4348C7}" type="presOf" srcId="{A80E00F8-D1BC-1C49-BF7F-0FB566794FD7}" destId="{D0A62EBE-C5E7-D648-8D68-01116927D663}" srcOrd="0" destOrd="0" presId="urn:microsoft.com/office/officeart/2005/8/layout/cycle2"/>
    <dgm:cxn modelId="{3FAE6291-F0C3-7F43-A6BB-B6A9B7E457C7}" srcId="{4B0B980E-AA0C-494B-BB5A-DC92EE9177E3}" destId="{282FCDA6-8D06-7A4B-AC5B-D19F76DDC433}" srcOrd="1" destOrd="0" parTransId="{FA9AF25D-3D92-C743-948D-7D5AF8AA6F82}" sibTransId="{7032D279-1AA0-C646-BFE1-91DAC5E5BCF0}"/>
    <dgm:cxn modelId="{53A58D9C-9D40-BE4C-9880-9D013E0FB97D}" type="presOf" srcId="{2DA28DA1-ED97-6340-AFAF-D5FB2625AB08}" destId="{53F0069E-8DC7-8A40-B2BF-49426295AD8A}" srcOrd="1" destOrd="0" presId="urn:microsoft.com/office/officeart/2005/8/layout/cycle2"/>
    <dgm:cxn modelId="{DAE0DFAF-AD7E-CB4F-9B19-307D522380E9}" type="presOf" srcId="{6511E9EF-3560-004D-831B-7740BF1639F2}" destId="{A4CD0CB8-52D5-8A4D-B276-8C36B6785462}" srcOrd="0" destOrd="0" presId="urn:microsoft.com/office/officeart/2005/8/layout/cycle2"/>
    <dgm:cxn modelId="{366BBFB7-96FD-1B40-A379-1223995E2C22}" type="presOf" srcId="{1C26288D-CD79-6442-9D3F-51310D476AC9}" destId="{2BA56498-4240-6C4A-A18D-42AE3525DB7C}" srcOrd="1" destOrd="0" presId="urn:microsoft.com/office/officeart/2005/8/layout/cycle2"/>
    <dgm:cxn modelId="{AB9515C5-6DC2-0A45-B7FE-C2CC0A540CEA}" type="presOf" srcId="{2DA28DA1-ED97-6340-AFAF-D5FB2625AB08}" destId="{6061C6A8-FEA9-C24E-A979-79F6956D5925}" srcOrd="0" destOrd="0" presId="urn:microsoft.com/office/officeart/2005/8/layout/cycle2"/>
    <dgm:cxn modelId="{389E4CD3-EEF4-594A-9C57-1A802AC52DC4}" type="presOf" srcId="{0D9180E8-2950-B74B-9459-5C6D24547308}" destId="{470F0225-CBEF-D140-BB13-E2A3A242C045}" srcOrd="0" destOrd="0" presId="urn:microsoft.com/office/officeart/2005/8/layout/cycle2"/>
    <dgm:cxn modelId="{426C3EEA-79FE-9F4B-8322-6B8A6E20184C}" type="presOf" srcId="{A80E00F8-D1BC-1C49-BF7F-0FB566794FD7}" destId="{13893E49-6FFE-A746-8E43-D447A12FD59C}" srcOrd="1" destOrd="0" presId="urn:microsoft.com/office/officeart/2005/8/layout/cycle2"/>
    <dgm:cxn modelId="{53CB4BF1-7149-2B44-BAEE-936C8246DE9E}" type="presOf" srcId="{7032D279-1AA0-C646-BFE1-91DAC5E5BCF0}" destId="{0DC6D973-AEFF-3648-B2D4-D143AF6D6B67}" srcOrd="1" destOrd="0" presId="urn:microsoft.com/office/officeart/2005/8/layout/cycle2"/>
    <dgm:cxn modelId="{F0A34666-F959-C245-868F-D77D676925A7}" type="presParOf" srcId="{EC1DCCB3-C1E0-4E4D-A6EF-CCB922A0DA56}" destId="{470F0225-CBEF-D140-BB13-E2A3A242C045}" srcOrd="0" destOrd="0" presId="urn:microsoft.com/office/officeart/2005/8/layout/cycle2"/>
    <dgm:cxn modelId="{9B0465DA-EB70-9144-A9CF-C2337F353396}" type="presParOf" srcId="{EC1DCCB3-C1E0-4E4D-A6EF-CCB922A0DA56}" destId="{D0A62EBE-C5E7-D648-8D68-01116927D663}" srcOrd="1" destOrd="0" presId="urn:microsoft.com/office/officeart/2005/8/layout/cycle2"/>
    <dgm:cxn modelId="{F9B44E1E-C365-174F-8D89-94641712491C}" type="presParOf" srcId="{D0A62EBE-C5E7-D648-8D68-01116927D663}" destId="{13893E49-6FFE-A746-8E43-D447A12FD59C}" srcOrd="0" destOrd="0" presId="urn:microsoft.com/office/officeart/2005/8/layout/cycle2"/>
    <dgm:cxn modelId="{404125B4-615F-324A-ABAE-B4EAC1D9E5A5}" type="presParOf" srcId="{EC1DCCB3-C1E0-4E4D-A6EF-CCB922A0DA56}" destId="{8EB1E24C-AF91-D740-92F5-425B3187B84C}" srcOrd="2" destOrd="0" presId="urn:microsoft.com/office/officeart/2005/8/layout/cycle2"/>
    <dgm:cxn modelId="{C11D6E93-3EDD-5943-A479-77B13E0EC4E9}" type="presParOf" srcId="{EC1DCCB3-C1E0-4E4D-A6EF-CCB922A0DA56}" destId="{90003D00-8E42-9F4D-AD90-56B8B96E1279}" srcOrd="3" destOrd="0" presId="urn:microsoft.com/office/officeart/2005/8/layout/cycle2"/>
    <dgm:cxn modelId="{10A0F033-B589-A84D-A487-67E074C486E6}" type="presParOf" srcId="{90003D00-8E42-9F4D-AD90-56B8B96E1279}" destId="{0DC6D973-AEFF-3648-B2D4-D143AF6D6B67}" srcOrd="0" destOrd="0" presId="urn:microsoft.com/office/officeart/2005/8/layout/cycle2"/>
    <dgm:cxn modelId="{FA7096DF-6F11-EC4F-A3FF-1F2C950B87D9}" type="presParOf" srcId="{EC1DCCB3-C1E0-4E4D-A6EF-CCB922A0DA56}" destId="{A4CD0CB8-52D5-8A4D-B276-8C36B6785462}" srcOrd="4" destOrd="0" presId="urn:microsoft.com/office/officeart/2005/8/layout/cycle2"/>
    <dgm:cxn modelId="{8EA5945D-C6E0-EF4B-92B5-43D2276A4672}" type="presParOf" srcId="{EC1DCCB3-C1E0-4E4D-A6EF-CCB922A0DA56}" destId="{6061C6A8-FEA9-C24E-A979-79F6956D5925}" srcOrd="5" destOrd="0" presId="urn:microsoft.com/office/officeart/2005/8/layout/cycle2"/>
    <dgm:cxn modelId="{0F850482-0F74-534F-B9AD-851C77B09EBE}" type="presParOf" srcId="{6061C6A8-FEA9-C24E-A979-79F6956D5925}" destId="{53F0069E-8DC7-8A40-B2BF-49426295AD8A}" srcOrd="0" destOrd="0" presId="urn:microsoft.com/office/officeart/2005/8/layout/cycle2"/>
    <dgm:cxn modelId="{D2C5E593-68A7-E54E-B88E-93514C0D675F}" type="presParOf" srcId="{EC1DCCB3-C1E0-4E4D-A6EF-CCB922A0DA56}" destId="{4114AD59-46FF-5341-B1A2-799A23268E81}" srcOrd="6" destOrd="0" presId="urn:microsoft.com/office/officeart/2005/8/layout/cycle2"/>
    <dgm:cxn modelId="{9FE9C456-6A0A-D742-8907-3229CB56C8EE}" type="presParOf" srcId="{EC1DCCB3-C1E0-4E4D-A6EF-CCB922A0DA56}" destId="{056D419E-B5A0-6048-974E-CC93996E15CD}" srcOrd="7" destOrd="0" presId="urn:microsoft.com/office/officeart/2005/8/layout/cycle2"/>
    <dgm:cxn modelId="{D104B60A-05A9-E942-ADC2-B0FAB7BC6444}" type="presParOf" srcId="{056D419E-B5A0-6048-974E-CC93996E15CD}" destId="{2BA56498-4240-6C4A-A18D-42AE3525DB7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F0225-CBEF-D140-BB13-E2A3A242C045}">
      <dsp:nvSpPr>
        <dsp:cNvPr id="0" name=""/>
        <dsp:cNvSpPr/>
      </dsp:nvSpPr>
      <dsp:spPr>
        <a:xfrm>
          <a:off x="3232565" y="265"/>
          <a:ext cx="1383469" cy="138346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Define Goals</a:t>
          </a:r>
        </a:p>
      </dsp:txBody>
      <dsp:txXfrm>
        <a:off x="3435169" y="202869"/>
        <a:ext cx="978261" cy="978261"/>
      </dsp:txXfrm>
    </dsp:sp>
    <dsp:sp modelId="{D0A62EBE-C5E7-D648-8D68-01116927D663}">
      <dsp:nvSpPr>
        <dsp:cNvPr id="0" name=""/>
        <dsp:cNvSpPr/>
      </dsp:nvSpPr>
      <dsp:spPr>
        <a:xfrm rot="2700000">
          <a:off x="4467591" y="1185965"/>
          <a:ext cx="368269" cy="466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483771" y="1240288"/>
        <a:ext cx="257788" cy="280152"/>
      </dsp:txXfrm>
    </dsp:sp>
    <dsp:sp modelId="{8EB1E24C-AF91-D740-92F5-425B3187B84C}">
      <dsp:nvSpPr>
        <dsp:cNvPr id="0" name=""/>
        <dsp:cNvSpPr/>
      </dsp:nvSpPr>
      <dsp:spPr>
        <a:xfrm>
          <a:off x="4702157" y="1469857"/>
          <a:ext cx="1383469" cy="138346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Implement</a:t>
          </a:r>
        </a:p>
      </dsp:txBody>
      <dsp:txXfrm>
        <a:off x="4904761" y="1672461"/>
        <a:ext cx="978261" cy="978261"/>
      </dsp:txXfrm>
    </dsp:sp>
    <dsp:sp modelId="{90003D00-8E42-9F4D-AD90-56B8B96E1279}">
      <dsp:nvSpPr>
        <dsp:cNvPr id="0" name=""/>
        <dsp:cNvSpPr/>
      </dsp:nvSpPr>
      <dsp:spPr>
        <a:xfrm rot="8100000">
          <a:off x="4482331" y="2655557"/>
          <a:ext cx="368269" cy="466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576632" y="2709880"/>
        <a:ext cx="257788" cy="280152"/>
      </dsp:txXfrm>
    </dsp:sp>
    <dsp:sp modelId="{A4CD0CB8-52D5-8A4D-B276-8C36B6785462}">
      <dsp:nvSpPr>
        <dsp:cNvPr id="0" name=""/>
        <dsp:cNvSpPr/>
      </dsp:nvSpPr>
      <dsp:spPr>
        <a:xfrm>
          <a:off x="3232565" y="2939449"/>
          <a:ext cx="1383469" cy="138346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Verify/Measure</a:t>
          </a:r>
        </a:p>
      </dsp:txBody>
      <dsp:txXfrm>
        <a:off x="3435169" y="3142053"/>
        <a:ext cx="978261" cy="978261"/>
      </dsp:txXfrm>
    </dsp:sp>
    <dsp:sp modelId="{6061C6A8-FEA9-C24E-A979-79F6956D5925}">
      <dsp:nvSpPr>
        <dsp:cNvPr id="0" name=""/>
        <dsp:cNvSpPr/>
      </dsp:nvSpPr>
      <dsp:spPr>
        <a:xfrm rot="13500000">
          <a:off x="3012739" y="2670297"/>
          <a:ext cx="368269" cy="466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107040" y="2802742"/>
        <a:ext cx="257788" cy="280152"/>
      </dsp:txXfrm>
    </dsp:sp>
    <dsp:sp modelId="{4114AD59-46FF-5341-B1A2-799A23268E81}">
      <dsp:nvSpPr>
        <dsp:cNvPr id="0" name=""/>
        <dsp:cNvSpPr/>
      </dsp:nvSpPr>
      <dsp:spPr>
        <a:xfrm>
          <a:off x="1762973" y="1469857"/>
          <a:ext cx="1383469" cy="138346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Improve</a:t>
          </a:r>
        </a:p>
      </dsp:txBody>
      <dsp:txXfrm>
        <a:off x="1965577" y="1672461"/>
        <a:ext cx="978261" cy="978261"/>
      </dsp:txXfrm>
    </dsp:sp>
    <dsp:sp modelId="{056D419E-B5A0-6048-974E-CC93996E15CD}">
      <dsp:nvSpPr>
        <dsp:cNvPr id="0" name=""/>
        <dsp:cNvSpPr/>
      </dsp:nvSpPr>
      <dsp:spPr>
        <a:xfrm rot="18900000">
          <a:off x="2997999" y="1200705"/>
          <a:ext cx="368269" cy="466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014179" y="1333150"/>
        <a:ext cx="257788" cy="28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3087256-C6A2-A848-BC6D-B94CB3C04517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1E6926C-9C62-C843-8146-DB3D8B811BFB}" type="slidenum">
              <a:rPr lang="de-DE" altLang="en-US" sz="1200"/>
              <a:pPr/>
              <a:t>1</a:t>
            </a:fld>
            <a:endParaRPr lang="de-DE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24D92-7460-AE4F-ACFD-AB948D338BD9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0BE21-7AD3-9348-B4A7-12BA7FDED99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7898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B1736-6FE0-0A46-A2A6-5A8AF661F954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D9624-E795-C942-9120-3438E513A4F9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8874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762000"/>
            <a:ext cx="1962150" cy="5334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34050" cy="5334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6F382-B78B-B947-A67F-7408654F5D3E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855ED-3572-7A4C-89F9-D025336F0A93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5575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D49AA-00DC-7146-B303-C292873CC763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DC925-18C9-334B-8CB3-42A00A2AE56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651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26698-F1F2-C540-A1EF-A616F083E7C7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1317B-A5E0-BB49-9F51-F9880323B28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8759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A9829-BA72-C34A-9978-193AAD23878B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1DB29-15B5-E348-9067-B921118FCB0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6281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ACD73-0D51-E946-9EAE-D2D48BB4F499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D54AA-FA8F-984A-9CE8-9E30F7072A91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974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E5ED3-0324-3B47-8DB6-0BC4BC0A4331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BA490-1FBB-8B42-B568-A3A1B8B4FB0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7407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A1673-2D1B-3A43-924C-442A22DBD117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B8A78-C9D7-9D43-8586-98C37AC3879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5262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4CA7F-72C0-8E4C-AC24-45386E415827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6AF7C-E96F-7542-A04E-D62AC1B1ED72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4054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BDB85-3B69-A540-94B7-00C14C1A16E1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919F9-C42A-C44A-938A-6CA0C73017A0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6282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84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fld id="{309CD972-CF40-EB46-8365-F7E5233F3B47}" type="datetime1">
              <a:rPr lang="de-DE" altLang="en-US"/>
              <a:pPr/>
              <a:t>26.02.20</a:t>
            </a:fld>
            <a:endParaRPr lang="de-D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/>
            </a:lvl1pPr>
          </a:lstStyle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46F720D3-EF63-E343-8946-DB12244A9387}" type="slidenum">
              <a:rPr lang="de-DE" altLang="en-US"/>
              <a:pPr/>
              <a:t>‹#›</a:t>
            </a:fld>
            <a:endParaRPr lang="de-DE" altLang="en-US"/>
          </a:p>
        </p:txBody>
      </p:sp>
      <p:pic>
        <p:nvPicPr>
          <p:cNvPr id="1031" name="Picture 7" descr="H2T-kopf-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rect">
            <a:avLst/>
          </a:prstGeom>
          <a:solidFill>
            <a:srgbClr val="DF00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1033" name="Picture 9" descr="H2T-sw-schatt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990600"/>
            <a:ext cx="6429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F0025"/>
          </a:solidFill>
          <a:latin typeface="+mj-lt"/>
          <a:ea typeface="+mj-ea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F0025"/>
          </a:solidFill>
          <a:latin typeface="Arial" charset="0"/>
          <a:ea typeface="ＭＳ Ｐゴシック" pitchFamily="48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F0025"/>
          </a:solidFill>
          <a:latin typeface="Arial" charset="0"/>
          <a:ea typeface="ＭＳ Ｐゴシック" pitchFamily="48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F0025"/>
          </a:solidFill>
          <a:latin typeface="Arial" charset="0"/>
          <a:ea typeface="ＭＳ Ｐゴシック" pitchFamily="48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F0025"/>
          </a:solidFill>
          <a:latin typeface="Arial" charset="0"/>
          <a:ea typeface="ＭＳ Ｐゴシック" pitchFamily="48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F0025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F0025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F0025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F0025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zitzewitz@hello2morrow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hello2morrow.com/2018/12/a-promising-new-metric-to-track-maintainability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C2CCCA0-F39C-8743-A489-14C2D57BE77D}" type="datetime10">
              <a:rPr lang="de-DE" altLang="en-US" sz="1000"/>
              <a:pPr/>
              <a:t>09:47</a:t>
            </a:fld>
            <a:endParaRPr lang="de-DE" altLang="en-US" sz="1000"/>
          </a:p>
        </p:txBody>
      </p:sp>
      <p:sp>
        <p:nvSpPr>
          <p:cNvPr id="1433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000" dirty="0"/>
              <a:t>© 2005-</a:t>
            </a:r>
            <a:r>
              <a:rPr lang="is-IS" altLang="en-US" sz="1000" dirty="0"/>
              <a:t>2019</a:t>
            </a:r>
            <a:r>
              <a:rPr lang="de-DE" altLang="en-US" sz="1000" dirty="0"/>
              <a:t> hello2morrow</a:t>
            </a:r>
          </a:p>
        </p:txBody>
      </p:sp>
      <p:sp>
        <p:nvSpPr>
          <p:cNvPr id="1433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5AF0C3-7D6B-A54D-8872-199E466EB47A}" type="slidenum">
              <a:rPr lang="de-DE" altLang="en-US" sz="1000"/>
              <a:pPr/>
              <a:t>1</a:t>
            </a:fld>
            <a:endParaRPr lang="de-DE" altLang="en-US" sz="1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01998"/>
            <a:ext cx="7488238" cy="1143000"/>
          </a:xfrm>
        </p:spPr>
        <p:txBody>
          <a:bodyPr/>
          <a:lstStyle/>
          <a:p>
            <a:pPr algn="ctr" eaLnBrk="1" hangingPunct="1"/>
            <a:r>
              <a:rPr lang="en-US" altLang="en-US" sz="2400" dirty="0"/>
              <a:t>Software Metrics </a:t>
            </a:r>
            <a:r>
              <a:rPr lang="en-US" altLang="en-US" sz="2400"/>
              <a:t>for Architects</a:t>
            </a:r>
            <a:endParaRPr lang="en-US" altLang="en-US" sz="2400" dirty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366892"/>
            <a:ext cx="7239000" cy="1656754"/>
          </a:xfrm>
        </p:spPr>
        <p:txBody>
          <a:bodyPr/>
          <a:lstStyle/>
          <a:p>
            <a:pPr eaLnBrk="1" hangingPunct="1"/>
            <a:r>
              <a:rPr lang="de-DE" altLang="en-US" dirty="0"/>
              <a:t>Alexander v. Zitzewitz</a:t>
            </a:r>
          </a:p>
          <a:p>
            <a:pPr eaLnBrk="1" hangingPunct="1"/>
            <a:r>
              <a:rPr lang="de-DE" altLang="en-US" dirty="0">
                <a:hlinkClick r:id="rId3"/>
              </a:rPr>
              <a:t>a.zitzewitz@hello2morrow.com</a:t>
            </a:r>
            <a:endParaRPr lang="de-DE" altLang="en-US" dirty="0"/>
          </a:p>
          <a:p>
            <a:pPr eaLnBrk="1" hangingPunct="1"/>
            <a:r>
              <a:rPr lang="de-DE" altLang="en-US" dirty="0"/>
              <a:t>blog.hello2morrow.com</a:t>
            </a:r>
          </a:p>
          <a:p>
            <a:pPr eaLnBrk="1" hangingPunct="1"/>
            <a:r>
              <a:rPr lang="de-DE" altLang="en-US" dirty="0"/>
              <a:t>@AZ_hello2morrow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CDB9-0DDA-9248-A114-78EF1037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fitness functions</a:t>
            </a:r>
          </a:p>
        </p:txBody>
      </p:sp>
      <p:pic>
        <p:nvPicPr>
          <p:cNvPr id="8" name="Content Placeholder 7" descr="A picture containing text, book, fruit&#10;&#10;Description automatically generated">
            <a:extLst>
              <a:ext uri="{FF2B5EF4-FFF2-40B4-BE49-F238E27FC236}">
                <a16:creationId xmlns:a16="http://schemas.microsoft.com/office/drawing/2014/main" id="{A3824A3D-220F-3C41-A8C7-2D99F43DD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7" y="1600200"/>
            <a:ext cx="3277344" cy="436979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77CC4-C6F8-D147-B268-981CFEB3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BA183-2582-8943-83C4-600C32B2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188C-DB18-5747-8FE1-11555E15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0419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CBE1-2FFD-7641-A780-B389DA4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Agenda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0502-440B-D74A-9E45-3FADAF866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The case for using metrics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Fitness function</a:t>
            </a:r>
          </a:p>
          <a:p>
            <a:r>
              <a:rPr lang="en-US" sz="2800" dirty="0"/>
              <a:t>Some useful code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64A64-9558-6148-8CBB-A98E02DE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C0C8B-6B63-0E4E-8D9A-26809D13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EBC3-8286-6847-B7FD-BB1B6E2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11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9426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This could have been avoided using metrics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37F2A0-0D59-EC40-BCCD-572D7EF8133D}" type="datetime1">
              <a:rPr lang="de-DE" altLang="en-US" sz="1000"/>
              <a:pPr/>
              <a:t>26.02.20</a:t>
            </a:fld>
            <a:endParaRPr lang="de-DE" altLang="en-US" sz="10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000" dirty="0"/>
              <a:t>© 2005-</a:t>
            </a:r>
            <a:r>
              <a:rPr lang="is-IS" altLang="en-US" sz="1000" dirty="0"/>
              <a:t>2019</a:t>
            </a:r>
            <a:r>
              <a:rPr lang="de-DE" altLang="en-US" sz="1000" dirty="0"/>
              <a:t>, hello2morrow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D541502-373F-D342-B265-595591DF0F1E}" type="slidenum">
              <a:rPr lang="de-DE" altLang="en-US" sz="1000"/>
              <a:pPr/>
              <a:t>12</a:t>
            </a:fld>
            <a:endParaRPr lang="de-DE" altLang="en-US" sz="1000"/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609600" y="5565775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/>
              <a:t>Architecture of Apache-Cassandra (ML</a:t>
            </a:r>
            <a:r>
              <a:rPr lang="en-US" altLang="en-US" sz="1800"/>
              <a:t>: 9%, </a:t>
            </a:r>
            <a:r>
              <a:rPr lang="en-US" altLang="en-US" sz="1800" dirty="0"/>
              <a:t>PC: 62%)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82535F-1738-584B-847F-2C368C0C9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50975"/>
            <a:ext cx="5783178" cy="4114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measure </a:t>
            </a:r>
            <a:r>
              <a:rPr lang="en-US" dirty="0" err="1"/>
              <a:t>Spaghettization</a:t>
            </a:r>
            <a:r>
              <a:rPr lang="en-US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6199322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9440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3A12-3EF0-DE43-9D66-951FAAC8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Spaghetti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78A4D-BADF-F747-BCC4-7D3CEEF68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coupling</a:t>
            </a:r>
          </a:p>
          <a:p>
            <a:r>
              <a:rPr lang="en-US" dirty="0"/>
              <a:t>Lots of cyclic dependencies</a:t>
            </a:r>
          </a:p>
          <a:p>
            <a:r>
              <a:rPr lang="en-US" dirty="0"/>
              <a:t>No clear separation of responsibilities, e.g. features are spread all over the place</a:t>
            </a:r>
          </a:p>
          <a:p>
            <a:r>
              <a:rPr lang="en-US" dirty="0"/>
              <a:t>Sounds familiar ?! 90% of systems suffer from some variety of this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8D3D4-6D10-C145-B2C4-502A6562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03894-46C9-354F-83A8-810DA680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681D-C69A-C848-9089-BFDF1EA3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14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524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Spaghetti Code vs Clean Code</a:t>
            </a:r>
          </a:p>
        </p:txBody>
      </p:sp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340D2F-F508-C748-9532-79B9761945FB}" type="datetime1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26.02.20</a:t>
            </a:fld>
            <a:endParaRPr lang="de-DE" altLang="en-US" sz="10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000" dirty="0"/>
              <a:t>© 2005-</a:t>
            </a:r>
            <a:r>
              <a:rPr lang="is-IS" altLang="en-US" sz="1000" dirty="0"/>
              <a:t>2019</a:t>
            </a:r>
            <a:r>
              <a:rPr lang="de-DE" altLang="en-US" sz="1000" dirty="0"/>
              <a:t>, hello2morrow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EA45B-5A74-7D44-9EF5-61E7FFC5BD9C}" type="slidenum">
              <a:rPr lang="de-DE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en-US" sz="1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4" y="1772816"/>
            <a:ext cx="7452320" cy="40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Good metrics to identify Spaghetti Code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09600" y="1773238"/>
            <a:ext cx="7848600" cy="4322762"/>
          </a:xfrm>
        </p:spPr>
        <p:txBody>
          <a:bodyPr/>
          <a:lstStyle/>
          <a:p>
            <a:r>
              <a:rPr lang="en-US" altLang="en-US" sz="1800" dirty="0"/>
              <a:t>ACD (Average Component Dependency): measures coupling</a:t>
            </a:r>
          </a:p>
          <a:p>
            <a:r>
              <a:rPr lang="en-US" altLang="en-US" sz="1800" dirty="0"/>
              <a:t>Maintainability Level: measures coupling and cyclic dependencies</a:t>
            </a:r>
          </a:p>
          <a:p>
            <a:r>
              <a:rPr lang="en-US" altLang="en-US" sz="1800" dirty="0"/>
              <a:t>Relative Cyclicity: focus on cyclic dependencies</a:t>
            </a:r>
          </a:p>
          <a:p>
            <a:r>
              <a:rPr lang="en-US" altLang="en-US" sz="1800" dirty="0"/>
              <a:t>Structural Debt Index (SDI): focus on cyclicity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1452B8-3FBF-C742-9D78-F3690B859346}" type="datetime1">
              <a:rPr lang="de-DE" altLang="en-US" sz="1000"/>
              <a:pPr/>
              <a:t>26.02.20</a:t>
            </a:fld>
            <a:endParaRPr lang="de-DE" altLang="en-US" sz="1000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000" dirty="0"/>
              <a:t>© 2005-</a:t>
            </a:r>
            <a:r>
              <a:rPr lang="is-IS" altLang="en-US" sz="1000" dirty="0"/>
              <a:t>2019</a:t>
            </a:r>
            <a:r>
              <a:rPr lang="de-DE" altLang="en-US" sz="1000" dirty="0"/>
              <a:t>, hello2morrow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D624DAC-E7C9-DC4B-88AC-6BCF2854372D}" type="slidenum">
              <a:rPr lang="de-DE" altLang="en-US" sz="1000"/>
              <a:pPr/>
              <a:t>16</a:t>
            </a:fld>
            <a:endParaRPr lang="de-DE" altLang="en-US"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84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84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84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84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84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84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84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84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4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4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4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84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4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4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4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4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umsplatzhalter 3">
            <a:extLst>
              <a:ext uri="{FF2B5EF4-FFF2-40B4-BE49-F238E27FC236}">
                <a16:creationId xmlns:a16="http://schemas.microsoft.com/office/drawing/2014/main" id="{AA0BD9F5-DAE5-6A43-BD35-F14F31519B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895FF6-5717-4E4D-A878-B8AA76906BD8}" type="datetime10">
              <a:rPr lang="de-DE" altLang="en-US" sz="1000"/>
              <a:pPr/>
              <a:t>09:47</a:t>
            </a:fld>
            <a:endParaRPr lang="de-DE" altLang="en-US" sz="1000"/>
          </a:p>
        </p:txBody>
      </p:sp>
      <p:sp>
        <p:nvSpPr>
          <p:cNvPr id="34818" name="Fußzeilenplatzhalter 4">
            <a:extLst>
              <a:ext uri="{FF2B5EF4-FFF2-40B4-BE49-F238E27FC236}">
                <a16:creationId xmlns:a16="http://schemas.microsoft.com/office/drawing/2014/main" id="{F9D57581-0D47-6545-A71B-76184CBDB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000" dirty="0"/>
              <a:t>© 2005-2019, hello2morrow</a:t>
            </a:r>
          </a:p>
        </p:txBody>
      </p:sp>
      <p:sp>
        <p:nvSpPr>
          <p:cNvPr id="34819" name="Foliennummernplatzhalter 5">
            <a:extLst>
              <a:ext uri="{FF2B5EF4-FFF2-40B4-BE49-F238E27FC236}">
                <a16:creationId xmlns:a16="http://schemas.microsoft.com/office/drawing/2014/main" id="{64E8CBC5-09F4-BB4B-8B27-F3A9DB40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F096D1-54E8-F54A-85A8-8FA9CE3530DF}" type="slidenum">
              <a:rPr lang="de-DE" altLang="en-US" sz="1000"/>
              <a:pPr/>
              <a:t>17</a:t>
            </a:fld>
            <a:endParaRPr lang="de-DE" altLang="en-US" sz="1000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E128D10C-2582-E944-9EFE-4818F254E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ACD – a metric to measure coupling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CA93EE0B-B73A-144F-86D1-35DAAE0E1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1447800"/>
          </a:xfrm>
        </p:spPr>
        <p:txBody>
          <a:bodyPr/>
          <a:lstStyle/>
          <a:p>
            <a:pPr eaLnBrk="1" hangingPunct="1"/>
            <a:r>
              <a:rPr lang="en-US" altLang="en-US"/>
              <a:t>ACD = Average Component Dependency</a:t>
            </a:r>
          </a:p>
          <a:p>
            <a:pPr eaLnBrk="1" hangingPunct="1"/>
            <a:r>
              <a:rPr lang="en-US" altLang="en-US"/>
              <a:t>Average number of direct and indirect dependencies</a:t>
            </a:r>
          </a:p>
          <a:p>
            <a:pPr eaLnBrk="1" hangingPunct="1"/>
            <a:r>
              <a:rPr lang="en-US" altLang="en-US"/>
              <a:t>rACD = ACD / number of elements</a:t>
            </a:r>
          </a:p>
          <a:p>
            <a:pPr eaLnBrk="1" hangingPunct="1"/>
            <a:r>
              <a:rPr lang="en-US" altLang="en-US"/>
              <a:t>NCCD: normalized cumulated component dependency </a:t>
            </a:r>
          </a:p>
        </p:txBody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7074FF0A-B4B9-5946-B5EA-9935B9344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789363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6</a:t>
            </a:r>
          </a:p>
        </p:txBody>
      </p:sp>
      <p:sp>
        <p:nvSpPr>
          <p:cNvPr id="34823" name="Rectangle 5">
            <a:extLst>
              <a:ext uri="{FF2B5EF4-FFF2-40B4-BE49-F238E27FC236}">
                <a16:creationId xmlns:a16="http://schemas.microsoft.com/office/drawing/2014/main" id="{B977E8CC-FD67-1B4C-9088-57E8DE85B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292600"/>
            <a:ext cx="43180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3</a:t>
            </a:r>
          </a:p>
        </p:txBody>
      </p:sp>
      <p:sp>
        <p:nvSpPr>
          <p:cNvPr id="34824" name="Rectangle 6">
            <a:extLst>
              <a:ext uri="{FF2B5EF4-FFF2-40B4-BE49-F238E27FC236}">
                <a16:creationId xmlns:a16="http://schemas.microsoft.com/office/drawing/2014/main" id="{74CE1610-06F0-BF4C-B18F-A28AB34FF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292600"/>
            <a:ext cx="43180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3</a:t>
            </a:r>
          </a:p>
        </p:txBody>
      </p:sp>
      <p:sp>
        <p:nvSpPr>
          <p:cNvPr id="34825" name="Rectangle 7">
            <a:extLst>
              <a:ext uri="{FF2B5EF4-FFF2-40B4-BE49-F238E27FC236}">
                <a16:creationId xmlns:a16="http://schemas.microsoft.com/office/drawing/2014/main" id="{19D57BAA-1E9D-D14A-8B23-EA7CC86A9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941888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1</a:t>
            </a:r>
          </a:p>
        </p:txBody>
      </p:sp>
      <p:sp>
        <p:nvSpPr>
          <p:cNvPr id="34826" name="Rectangle 8">
            <a:extLst>
              <a:ext uri="{FF2B5EF4-FFF2-40B4-BE49-F238E27FC236}">
                <a16:creationId xmlns:a16="http://schemas.microsoft.com/office/drawing/2014/main" id="{03A07E18-2B55-8240-A3B6-A92E833FD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941888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1</a:t>
            </a:r>
          </a:p>
        </p:txBody>
      </p:sp>
      <p:sp>
        <p:nvSpPr>
          <p:cNvPr id="34827" name="Rectangle 9">
            <a:extLst>
              <a:ext uri="{FF2B5EF4-FFF2-40B4-BE49-F238E27FC236}">
                <a16:creationId xmlns:a16="http://schemas.microsoft.com/office/drawing/2014/main" id="{2CFA6987-E020-9248-B4D8-60EF14BFF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941888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1</a:t>
            </a:r>
          </a:p>
        </p:txBody>
      </p:sp>
      <p:sp>
        <p:nvSpPr>
          <p:cNvPr id="34828" name="Line 10">
            <a:extLst>
              <a:ext uri="{FF2B5EF4-FFF2-40B4-BE49-F238E27FC236}">
                <a16:creationId xmlns:a16="http://schemas.microsoft.com/office/drawing/2014/main" id="{D9F9265D-BB2D-8C4A-A53E-057369E55A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87450" y="4076700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9" name="Line 11">
            <a:extLst>
              <a:ext uri="{FF2B5EF4-FFF2-40B4-BE49-F238E27FC236}">
                <a16:creationId xmlns:a16="http://schemas.microsoft.com/office/drawing/2014/main" id="{A11A6EE6-38BD-6046-AF4D-87E9F94DC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4076700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Line 12">
            <a:extLst>
              <a:ext uri="{FF2B5EF4-FFF2-40B4-BE49-F238E27FC236}">
                <a16:creationId xmlns:a16="http://schemas.microsoft.com/office/drawing/2014/main" id="{F1300C4E-A712-804D-B07E-CDC5B26764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113" y="4581525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3">
            <a:extLst>
              <a:ext uri="{FF2B5EF4-FFF2-40B4-BE49-F238E27FC236}">
                <a16:creationId xmlns:a16="http://schemas.microsoft.com/office/drawing/2014/main" id="{E2FEE14E-2016-1D4B-AAD6-D1B297F09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4581525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5">
            <a:extLst>
              <a:ext uri="{FF2B5EF4-FFF2-40B4-BE49-F238E27FC236}">
                <a16:creationId xmlns:a16="http://schemas.microsoft.com/office/drawing/2014/main" id="{7DBCC4B0-D25B-1545-9713-F25D2CF819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4581525"/>
            <a:ext cx="5032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6">
            <a:extLst>
              <a:ext uri="{FF2B5EF4-FFF2-40B4-BE49-F238E27FC236}">
                <a16:creationId xmlns:a16="http://schemas.microsoft.com/office/drawing/2014/main" id="{4A19B584-CB5D-314F-9112-C6C2967E7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4581525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Text Box 19">
            <a:extLst>
              <a:ext uri="{FF2B5EF4-FFF2-40B4-BE49-F238E27FC236}">
                <a16:creationId xmlns:a16="http://schemas.microsoft.com/office/drawing/2014/main" id="{0430F367-A67D-A04E-A97E-3A4B963A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92738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CCD = 15</a:t>
            </a:r>
          </a:p>
          <a:p>
            <a:pPr algn="ctr" eaLnBrk="1" hangingPunct="1"/>
            <a:r>
              <a:rPr lang="de-DE" altLang="en-US" sz="1200"/>
              <a:t>ACD = 15/6 = 2,5</a:t>
            </a:r>
          </a:p>
        </p:txBody>
      </p:sp>
      <p:sp>
        <p:nvSpPr>
          <p:cNvPr id="34835" name="Rectangle 20">
            <a:extLst>
              <a:ext uri="{FF2B5EF4-FFF2-40B4-BE49-F238E27FC236}">
                <a16:creationId xmlns:a16="http://schemas.microsoft.com/office/drawing/2014/main" id="{C82693DD-1AF9-0146-9BFB-82220802F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789363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3</a:t>
            </a:r>
          </a:p>
        </p:txBody>
      </p:sp>
      <p:sp>
        <p:nvSpPr>
          <p:cNvPr id="34836" name="Rectangle 21">
            <a:extLst>
              <a:ext uri="{FF2B5EF4-FFF2-40B4-BE49-F238E27FC236}">
                <a16:creationId xmlns:a16="http://schemas.microsoft.com/office/drawing/2014/main" id="{52039DB8-1938-6544-80E6-DFCA8C47C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292600"/>
            <a:ext cx="43180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1</a:t>
            </a:r>
          </a:p>
        </p:txBody>
      </p:sp>
      <p:sp>
        <p:nvSpPr>
          <p:cNvPr id="34837" name="Rectangle 22">
            <a:extLst>
              <a:ext uri="{FF2B5EF4-FFF2-40B4-BE49-F238E27FC236}">
                <a16:creationId xmlns:a16="http://schemas.microsoft.com/office/drawing/2014/main" id="{78219CD9-1D89-8B47-B685-A86DFDA7D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292600"/>
            <a:ext cx="43180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1</a:t>
            </a:r>
          </a:p>
        </p:txBody>
      </p:sp>
      <p:sp>
        <p:nvSpPr>
          <p:cNvPr id="34838" name="Rectangle 23">
            <a:extLst>
              <a:ext uri="{FF2B5EF4-FFF2-40B4-BE49-F238E27FC236}">
                <a16:creationId xmlns:a16="http://schemas.microsoft.com/office/drawing/2014/main" id="{2BB916CA-B19B-3743-9F12-67A23B8BD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941888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2</a:t>
            </a:r>
          </a:p>
        </p:txBody>
      </p:sp>
      <p:sp>
        <p:nvSpPr>
          <p:cNvPr id="34839" name="Rectangle 24">
            <a:extLst>
              <a:ext uri="{FF2B5EF4-FFF2-40B4-BE49-F238E27FC236}">
                <a16:creationId xmlns:a16="http://schemas.microsoft.com/office/drawing/2014/main" id="{2F1F1093-CF96-A441-A37D-6F4BE1DE8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941888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3</a:t>
            </a:r>
          </a:p>
        </p:txBody>
      </p:sp>
      <p:sp>
        <p:nvSpPr>
          <p:cNvPr id="34840" name="Rectangle 25">
            <a:extLst>
              <a:ext uri="{FF2B5EF4-FFF2-40B4-BE49-F238E27FC236}">
                <a16:creationId xmlns:a16="http://schemas.microsoft.com/office/drawing/2014/main" id="{E1C69CCF-EEEC-0F42-87FB-E178549BF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941888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2</a:t>
            </a:r>
          </a:p>
        </p:txBody>
      </p:sp>
      <p:sp>
        <p:nvSpPr>
          <p:cNvPr id="34841" name="Line 26">
            <a:extLst>
              <a:ext uri="{FF2B5EF4-FFF2-40B4-BE49-F238E27FC236}">
                <a16:creationId xmlns:a16="http://schemas.microsoft.com/office/drawing/2014/main" id="{121F0B9A-1B44-5D4E-B6B9-13E6A6E5D8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5375" y="4076700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Line 27">
            <a:extLst>
              <a:ext uri="{FF2B5EF4-FFF2-40B4-BE49-F238E27FC236}">
                <a16:creationId xmlns:a16="http://schemas.microsoft.com/office/drawing/2014/main" id="{03BD68BC-D3AD-8F49-9304-FDA10A82A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4076700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Line 28">
            <a:extLst>
              <a:ext uri="{FF2B5EF4-FFF2-40B4-BE49-F238E27FC236}">
                <a16:creationId xmlns:a16="http://schemas.microsoft.com/office/drawing/2014/main" id="{A74932BF-0C1E-4E48-B5FB-9F4C72369F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8038" y="4581525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4" name="Line 29">
            <a:extLst>
              <a:ext uri="{FF2B5EF4-FFF2-40B4-BE49-F238E27FC236}">
                <a16:creationId xmlns:a16="http://schemas.microsoft.com/office/drawing/2014/main" id="{B5EB2F7C-C62B-6C4A-932D-9BB1C0761E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35375" y="4581525"/>
            <a:ext cx="5048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Line 30">
            <a:extLst>
              <a:ext uri="{FF2B5EF4-FFF2-40B4-BE49-F238E27FC236}">
                <a16:creationId xmlns:a16="http://schemas.microsoft.com/office/drawing/2014/main" id="{AD24471E-00D0-5F44-B6BA-03A72729A9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0200" y="4581525"/>
            <a:ext cx="5032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31">
            <a:extLst>
              <a:ext uri="{FF2B5EF4-FFF2-40B4-BE49-F238E27FC236}">
                <a16:creationId xmlns:a16="http://schemas.microsoft.com/office/drawing/2014/main" id="{1D640010-9268-7543-9F0C-F0E3A0F420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3438" y="4581525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Text Box 44">
            <a:extLst>
              <a:ext uri="{FF2B5EF4-FFF2-40B4-BE49-F238E27FC236}">
                <a16:creationId xmlns:a16="http://schemas.microsoft.com/office/drawing/2014/main" id="{4238B724-1902-DA43-BA2B-E4933A0F4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373688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Dependency Inversion</a:t>
            </a:r>
            <a:br>
              <a:rPr lang="de-DE" altLang="en-US" sz="1200"/>
            </a:br>
            <a:r>
              <a:rPr lang="de-DE" altLang="en-US" sz="1200"/>
              <a:t>ACD = 12/6 = 2</a:t>
            </a:r>
          </a:p>
        </p:txBody>
      </p:sp>
      <p:sp>
        <p:nvSpPr>
          <p:cNvPr id="34848" name="Rectangle 57">
            <a:extLst>
              <a:ext uri="{FF2B5EF4-FFF2-40B4-BE49-F238E27FC236}">
                <a16:creationId xmlns:a16="http://schemas.microsoft.com/office/drawing/2014/main" id="{46495955-B6E2-1842-BD09-8229E1B81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789363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6</a:t>
            </a:r>
          </a:p>
        </p:txBody>
      </p:sp>
      <p:sp>
        <p:nvSpPr>
          <p:cNvPr id="34849" name="Rectangle 58">
            <a:extLst>
              <a:ext uri="{FF2B5EF4-FFF2-40B4-BE49-F238E27FC236}">
                <a16:creationId xmlns:a16="http://schemas.microsoft.com/office/drawing/2014/main" id="{9E05F70B-8D50-2C4D-BCA5-CE7F422C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4292600"/>
            <a:ext cx="43180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6</a:t>
            </a:r>
          </a:p>
        </p:txBody>
      </p:sp>
      <p:sp>
        <p:nvSpPr>
          <p:cNvPr id="34850" name="Rectangle 59">
            <a:extLst>
              <a:ext uri="{FF2B5EF4-FFF2-40B4-BE49-F238E27FC236}">
                <a16:creationId xmlns:a16="http://schemas.microsoft.com/office/drawing/2014/main" id="{F29667EC-DA7C-6D4D-8493-A422A08B0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4292600"/>
            <a:ext cx="43180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6</a:t>
            </a:r>
          </a:p>
        </p:txBody>
      </p:sp>
      <p:sp>
        <p:nvSpPr>
          <p:cNvPr id="34851" name="Rectangle 60">
            <a:extLst>
              <a:ext uri="{FF2B5EF4-FFF2-40B4-BE49-F238E27FC236}">
                <a16:creationId xmlns:a16="http://schemas.microsoft.com/office/drawing/2014/main" id="{53DE1939-1860-494F-8BF4-5C9AE28C8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941888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1</a:t>
            </a:r>
          </a:p>
        </p:txBody>
      </p:sp>
      <p:sp>
        <p:nvSpPr>
          <p:cNvPr id="34852" name="Rectangle 61">
            <a:extLst>
              <a:ext uri="{FF2B5EF4-FFF2-40B4-BE49-F238E27FC236}">
                <a16:creationId xmlns:a16="http://schemas.microsoft.com/office/drawing/2014/main" id="{1BC23F24-BB91-9248-BDF9-213CA89E3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941888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6</a:t>
            </a:r>
          </a:p>
        </p:txBody>
      </p:sp>
      <p:sp>
        <p:nvSpPr>
          <p:cNvPr id="34853" name="Rectangle 62">
            <a:extLst>
              <a:ext uri="{FF2B5EF4-FFF2-40B4-BE49-F238E27FC236}">
                <a16:creationId xmlns:a16="http://schemas.microsoft.com/office/drawing/2014/main" id="{F68307BD-B40B-ED4A-AB0F-3AD930C9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4941888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1</a:t>
            </a:r>
          </a:p>
        </p:txBody>
      </p:sp>
      <p:sp>
        <p:nvSpPr>
          <p:cNvPr id="34854" name="Line 63">
            <a:extLst>
              <a:ext uri="{FF2B5EF4-FFF2-40B4-BE49-F238E27FC236}">
                <a16:creationId xmlns:a16="http://schemas.microsoft.com/office/drawing/2014/main" id="{51551A02-73AC-E74B-B969-964782E79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4738" y="4076700"/>
            <a:ext cx="504825" cy="215900"/>
          </a:xfrm>
          <a:prstGeom prst="line">
            <a:avLst/>
          </a:prstGeom>
          <a:noFill/>
          <a:ln w="9525">
            <a:solidFill>
              <a:srgbClr val="DF00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5" name="Line 64">
            <a:extLst>
              <a:ext uri="{FF2B5EF4-FFF2-40B4-BE49-F238E27FC236}">
                <a16:creationId xmlns:a16="http://schemas.microsoft.com/office/drawing/2014/main" id="{7FCE4E44-0475-0A42-BDEB-C3A32CD42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4076700"/>
            <a:ext cx="503237" cy="215900"/>
          </a:xfrm>
          <a:prstGeom prst="line">
            <a:avLst/>
          </a:prstGeom>
          <a:noFill/>
          <a:ln w="9525">
            <a:solidFill>
              <a:srgbClr val="DF00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6" name="Line 65">
            <a:extLst>
              <a:ext uri="{FF2B5EF4-FFF2-40B4-BE49-F238E27FC236}">
                <a16:creationId xmlns:a16="http://schemas.microsoft.com/office/drawing/2014/main" id="{4DEA7617-2521-A547-A6AD-E7FE1D2A2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7400" y="4581525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Line 66">
            <a:extLst>
              <a:ext uri="{FF2B5EF4-FFF2-40B4-BE49-F238E27FC236}">
                <a16:creationId xmlns:a16="http://schemas.microsoft.com/office/drawing/2014/main" id="{C58655DA-CCA9-724B-BFA0-7645D7E88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4738" y="4581525"/>
            <a:ext cx="504825" cy="360363"/>
          </a:xfrm>
          <a:prstGeom prst="line">
            <a:avLst/>
          </a:prstGeom>
          <a:noFill/>
          <a:ln w="9525">
            <a:solidFill>
              <a:srgbClr val="DF00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8" name="Line 67">
            <a:extLst>
              <a:ext uri="{FF2B5EF4-FFF2-40B4-BE49-F238E27FC236}">
                <a16:creationId xmlns:a16="http://schemas.microsoft.com/office/drawing/2014/main" id="{712A516A-53B7-E947-867C-A3641B25C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9563" y="4581525"/>
            <a:ext cx="503237" cy="360363"/>
          </a:xfrm>
          <a:prstGeom prst="line">
            <a:avLst/>
          </a:prstGeom>
          <a:noFill/>
          <a:ln w="9525">
            <a:solidFill>
              <a:srgbClr val="DF00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9" name="Line 68">
            <a:extLst>
              <a:ext uri="{FF2B5EF4-FFF2-40B4-BE49-F238E27FC236}">
                <a16:creationId xmlns:a16="http://schemas.microsoft.com/office/drawing/2014/main" id="{63ECCCF8-325C-5747-850E-9F9D45C10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581525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0" name="Line 70">
            <a:extLst>
              <a:ext uri="{FF2B5EF4-FFF2-40B4-BE49-F238E27FC236}">
                <a16:creationId xmlns:a16="http://schemas.microsoft.com/office/drawing/2014/main" id="{4E3DF2EE-90D4-7147-A731-D8A8CD629F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3" y="4076700"/>
            <a:ext cx="0" cy="865188"/>
          </a:xfrm>
          <a:prstGeom prst="line">
            <a:avLst/>
          </a:prstGeom>
          <a:noFill/>
          <a:ln w="9525">
            <a:solidFill>
              <a:srgbClr val="DF002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Text Box 71">
            <a:extLst>
              <a:ext uri="{FF2B5EF4-FFF2-40B4-BE49-F238E27FC236}">
                <a16:creationId xmlns:a16="http://schemas.microsoft.com/office/drawing/2014/main" id="{F8684E9A-0866-E145-8CC7-B6E746C6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3932238"/>
            <a:ext cx="4889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en-US" sz="800">
                <a:solidFill>
                  <a:srgbClr val="DF0025"/>
                </a:solidFill>
              </a:rPr>
              <a:t>Cycles</a:t>
            </a:r>
          </a:p>
        </p:txBody>
      </p:sp>
      <p:sp>
        <p:nvSpPr>
          <p:cNvPr id="34862" name="Text Box 84">
            <a:extLst>
              <a:ext uri="{FF2B5EF4-FFF2-40B4-BE49-F238E27FC236}">
                <a16:creationId xmlns:a16="http://schemas.microsoft.com/office/drawing/2014/main" id="{13F5EDDD-D494-0340-8BD1-D019B5168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373688"/>
            <a:ext cx="194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ACD = 26/6 = 4,33</a:t>
            </a:r>
          </a:p>
        </p:txBody>
      </p:sp>
    </p:spTree>
    <p:extLst>
      <p:ext uri="{BB962C8B-B14F-4D97-AF65-F5344CB8AC3E}">
        <p14:creationId xmlns:p14="http://schemas.microsoft.com/office/powerpoint/2010/main" val="252299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3E9D-620F-0C45-AA1B-F2C0115C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level metrics to measure coupling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A6E6-27ED-4C45-A366-A4C5033A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A9D31-0021-464E-A724-58D9E3B1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AD072-7B40-784C-BB86-01ACEF24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18</a:t>
            </a:fld>
            <a:endParaRPr lang="de-DE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B72D9E-D28A-D441-AC34-286DB91E6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6574"/>
            <a:ext cx="4429273" cy="45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3043-DAD8-6444-9A49-71F525BF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Propagation Cost (</a:t>
            </a:r>
            <a:r>
              <a:rPr lang="en-US" sz="2400" dirty="0" err="1"/>
              <a:t>MacCormack</a:t>
            </a:r>
            <a:r>
              <a:rPr lang="en-US" sz="2400" dirty="0"/>
              <a:t>, Rusnak, Baldwin)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AEF6-BE99-2A43-B928-EBE1635E8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Percentage value to indicate coupling</a:t>
            </a:r>
          </a:p>
          <a:p>
            <a:r>
              <a:rPr lang="en-US" dirty="0"/>
              <a:t>Smallest value is 1/n*100, indicates no coupling</a:t>
            </a:r>
          </a:p>
          <a:p>
            <a:r>
              <a:rPr lang="en-US" dirty="0"/>
              <a:t>Biggest value 100 means 100% coupling</a:t>
            </a:r>
          </a:p>
          <a:p>
            <a:r>
              <a:rPr lang="en-US" dirty="0"/>
              <a:t>Calculated as average fan in (equals average fan out)</a:t>
            </a:r>
          </a:p>
          <a:p>
            <a:r>
              <a:rPr lang="en-US" dirty="0"/>
              <a:t>Bad values are bad except for small systems</a:t>
            </a:r>
          </a:p>
          <a:p>
            <a:r>
              <a:rPr lang="en-US" dirty="0"/>
              <a:t>Good values need to be verified by other metrics</a:t>
            </a:r>
          </a:p>
          <a:p>
            <a:r>
              <a:rPr lang="en-US" dirty="0"/>
              <a:t>Usually shrinks with system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FFDF4-D0FB-ED4F-9F17-2978CFD7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C6376-F3AA-B64F-95C7-DCEF7EF8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E1FEA-59F2-E14F-92DD-BEB4FBE4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19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794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CBE1-2FFD-7641-A780-B389DA4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Agenda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0502-440B-D74A-9E45-3FADAF866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case for using metrics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Fitness function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Some useful code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64A64-9558-6148-8CBB-A98E02DE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C0C8B-6B63-0E4E-8D9A-26809D13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EBC3-8286-6847-B7FD-BB1B6E2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7141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6702-E252-824F-BF71-0B4DE35B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cycle group?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98AE2-B923-E243-B11D-65D976F3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C066F-4F0D-2C4F-B526-057DB81B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BFA3E-187D-7E46-91D1-119007DC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20</a:t>
            </a:fld>
            <a:endParaRPr lang="de-DE" altLang="en-US"/>
          </a:p>
        </p:txBody>
      </p:sp>
      <p:pic>
        <p:nvPicPr>
          <p:cNvPr id="11" name="Content Placeholder 10" descr="A picture containing indoor, sitting, small, table&#10;&#10;Description automatically generated">
            <a:extLst>
              <a:ext uri="{FF2B5EF4-FFF2-40B4-BE49-F238E27FC236}">
                <a16:creationId xmlns:a16="http://schemas.microsoft.com/office/drawing/2014/main" id="{409CED45-EE07-AA45-A510-48A529305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49" y="2060848"/>
            <a:ext cx="5748734" cy="3493100"/>
          </a:xfrm>
        </p:spPr>
      </p:pic>
    </p:spTree>
    <p:extLst>
      <p:ext uri="{BB962C8B-B14F-4D97-AF65-F5344CB8AC3E}">
        <p14:creationId xmlns:p14="http://schemas.microsoft.com/office/powerpoint/2010/main" val="143335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F45D-CF6A-194E-BCE6-1B5F8570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87000-6BC3-4C42-A91E-1B153C11B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7848600" cy="1807840"/>
          </a:xfrm>
        </p:spPr>
        <p:txBody>
          <a:bodyPr/>
          <a:lstStyle/>
          <a:p>
            <a:r>
              <a:rPr lang="en-US" dirty="0"/>
              <a:t>The cyclicity of a cycle group is the square of its size, e.g. a group with 3 elements has a cyclicity of 9.</a:t>
            </a:r>
          </a:p>
          <a:p>
            <a:r>
              <a:rPr lang="en-US" dirty="0"/>
              <a:t>System / module cyclicity is the sum of all cycle group cyclicity values.</a:t>
            </a:r>
          </a:p>
          <a:p>
            <a:r>
              <a:rPr lang="en-US" dirty="0"/>
              <a:t>Relative cyclicity is defined as: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0DED9-E311-A143-92B3-88802064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C80E7-8FE9-DA4F-8CA8-0BF0D98F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6F66D-55CE-5946-9FAC-E07A8FCB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21</a:t>
            </a:fld>
            <a:endParaRPr lang="de-DE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BC95B-8836-7946-8DC9-0A36BBDCF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89040"/>
            <a:ext cx="7653734" cy="911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EC52E-01C5-C343-B62D-A7DE3EF764A9}"/>
              </a:ext>
            </a:extLst>
          </p:cNvPr>
          <p:cNvSpPr txBox="1"/>
          <p:nvPr/>
        </p:nvSpPr>
        <p:spPr>
          <a:xfrm>
            <a:off x="706344" y="5012773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 is the total number of elements</a:t>
            </a:r>
          </a:p>
        </p:txBody>
      </p:sp>
    </p:spTree>
    <p:extLst>
      <p:ext uri="{BB962C8B-B14F-4D97-AF65-F5344CB8AC3E}">
        <p14:creationId xmlns:p14="http://schemas.microsoft.com/office/powerpoint/2010/main" val="28987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53C2-643D-CA47-B3F4-88D5652F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Maintainability Level (ML)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5FB95-D32B-894F-B5B3-C25763B9A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metric in Sonargraph</a:t>
            </a:r>
          </a:p>
          <a:p>
            <a:r>
              <a:rPr lang="en-US" dirty="0"/>
              <a:t>Implemented as percentage: 100% is the </a:t>
            </a:r>
            <a:r>
              <a:rPr lang="en-US"/>
              <a:t>perfect score</a:t>
            </a:r>
            <a:endParaRPr lang="en-US" dirty="0"/>
          </a:p>
          <a:p>
            <a:r>
              <a:rPr lang="en-US" dirty="0"/>
              <a:t>Should be stable, when there are no major changes to architecture and design</a:t>
            </a:r>
          </a:p>
          <a:p>
            <a:r>
              <a:rPr lang="en-US" dirty="0"/>
              <a:t>Measure decoupling and successful verticalization</a:t>
            </a:r>
          </a:p>
          <a:p>
            <a:r>
              <a:rPr lang="en-US" dirty="0"/>
              <a:t>Reducing coupling and cyclicity will improve metric</a:t>
            </a:r>
          </a:p>
          <a:p>
            <a:r>
              <a:rPr lang="en-US" dirty="0"/>
              <a:t>One of several indicators of design quality</a:t>
            </a:r>
          </a:p>
          <a:p>
            <a:r>
              <a:rPr lang="en-US" dirty="0"/>
              <a:t>Recommended value: 75% or more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C741C-EB35-6C41-B6EE-9F10A96D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D5BB5-C775-FF4B-ACFD-C5841DFC80AA}" type="datetime1">
              <a:rPr lang="de-DE" altLang="en-US" smtClean="0"/>
              <a:pPr>
                <a:defRPr/>
              </a:pPr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20074-58E9-A047-81AD-829ABC9E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© 2005-2019,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50AC-02AE-2240-8E97-6B592098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9505B-B511-AF44-8207-DF26B5390F93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7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447B-EA7E-2747-9595-6C5F328D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F398F-0315-A64D-AE4E-89CCBC10A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65" y="2781698"/>
            <a:ext cx="7848600" cy="3466702"/>
          </a:xfrm>
        </p:spPr>
        <p:txBody>
          <a:bodyPr/>
          <a:lstStyle/>
          <a:p>
            <a:r>
              <a:rPr lang="en-US" sz="1800" dirty="0"/>
              <a:t>Fan In (ML): percentage of higher-level components influenced by a given component</a:t>
            </a:r>
          </a:p>
          <a:p>
            <a:r>
              <a:rPr lang="en-US" sz="1800" dirty="0"/>
              <a:t>E.g. A influences E, I and J, 3 of 8 higher level components. Its “Fan In (ML)” value therefore is 3/8 or 37.5%.</a:t>
            </a:r>
          </a:p>
          <a:p>
            <a:r>
              <a:rPr lang="en-US" sz="1800" dirty="0"/>
              <a:t>Cycle groups are condensed into a single logical node. I the example F, G and H are condensed into a new node called FGH (weight of 3).</a:t>
            </a:r>
          </a:p>
          <a:p>
            <a:r>
              <a:rPr lang="en-US" sz="1800" dirty="0"/>
              <a:t>Fan In (FGH) is ¾ = 75% (it influences J, K and L – 3 of 4 nodes in level 3.</a:t>
            </a:r>
          </a:p>
          <a:p>
            <a:r>
              <a:rPr lang="en-US" sz="1800" dirty="0"/>
              <a:t>Fan-In (ML) of B, C and D is 6/8 = 75%. Cycle groups have a negative influence.</a:t>
            </a:r>
          </a:p>
          <a:p>
            <a:r>
              <a:rPr lang="en-US" sz="1800" dirty="0"/>
              <a:t>Fan in of elements in highest level is always 0.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97926-47CE-5749-B963-1C24A3F2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D5BB5-C775-FF4B-ACFD-C5841DFC80AA}" type="datetime1">
              <a:rPr lang="de-DE" altLang="en-US" smtClean="0"/>
              <a:pPr>
                <a:defRPr/>
              </a:pPr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823D4-F8B7-0B4B-A54F-12570BE4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© 2005-2019,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50005-F4CD-3E49-B186-7726B9BD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9505B-B511-AF44-8207-DF26B5390F93}" type="slidenum">
              <a:rPr lang="de-DE" altLang="en-US" smtClean="0"/>
              <a:pPr>
                <a:defRPr/>
              </a:pPr>
              <a:t>23</a:t>
            </a:fld>
            <a:endParaRPr lang="de-DE" alt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3E921A91-4274-3C44-8E3D-4CD01868C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3261" y="689222"/>
            <a:ext cx="3824657" cy="201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825A-81BF-F943-A94D-0CCFCB64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Example Calculations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B3312-5561-8E40-98E0-1D0AE552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B7702-582B-424A-8606-C090C375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68B3A-AC88-F646-ADFF-EFB77C7E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24</a:t>
            </a:fld>
            <a:endParaRPr lang="de-DE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4CD4BB-0EFB-F24A-9BE2-FB2D8FE9A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7222"/>
            <a:ext cx="5765597" cy="45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8374-F2DD-854B-91E5-E1DEC78F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0C2D-03AC-444C-885D-F1DB9838B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more components are in the topmost level, the better. Those components can be changed without influencing the rest of the system.</a:t>
            </a:r>
          </a:p>
          <a:p>
            <a:r>
              <a:rPr lang="en-US" dirty="0"/>
              <a:t>Cycle groups have a negative influence, especially when the have more than 5 elements.</a:t>
            </a:r>
          </a:p>
          <a:p>
            <a:r>
              <a:rPr lang="en-US" dirty="0"/>
              <a:t>Successful verticalization (minimizing dependencies between vertical silos) leads to better values.</a:t>
            </a:r>
          </a:p>
          <a:p>
            <a:r>
              <a:rPr lang="en-US" dirty="0"/>
              <a:t>We added an alternative calculation measuring package cyclicity. The ML value of a module is the minimum of both values.</a:t>
            </a:r>
          </a:p>
          <a:p>
            <a:r>
              <a:rPr lang="en-US" dirty="0"/>
              <a:t>Does not work very well for small number of nodes. Therefore we introduced a sliding minimum.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54C72-06C5-2A41-B550-4A3B37F7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D5BB5-C775-FF4B-ACFD-C5841DFC80AA}" type="datetime1">
              <a:rPr lang="de-DE" altLang="en-US" smtClean="0"/>
              <a:pPr>
                <a:defRPr/>
              </a:pPr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356C7-F417-534B-82E6-B6BC8826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© 2005-2019,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FE48-26F5-844B-B5B2-00E836AF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9505B-B511-AF44-8207-DF26B5390F93}" type="slidenum">
              <a:rPr lang="de-DE" altLang="en-US" smtClean="0"/>
              <a:pPr>
                <a:defRPr/>
              </a:pPr>
              <a:t>25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427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6EC7-466E-6646-85E5-2C0ED4B3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Finetuning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54659-BA18-9541-A434-F1692C6E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8"/>
            <a:ext cx="7848600" cy="4395192"/>
          </a:xfrm>
        </p:spPr>
        <p:txBody>
          <a:bodyPr/>
          <a:lstStyle/>
          <a:p>
            <a:r>
              <a:rPr lang="en-US" dirty="0"/>
              <a:t>Penalty for cycle groups with more than 5 elements</a:t>
            </a:r>
          </a:p>
          <a:p>
            <a:r>
              <a:rPr lang="en-US" dirty="0"/>
              <a:t>Does not work too well for small modules with less than 100 components</a:t>
            </a:r>
          </a:p>
          <a:p>
            <a:pPr lvl="1"/>
            <a:r>
              <a:rPr lang="en-US" dirty="0"/>
              <a:t>Fixed by introducing a sliding minimum value for modules with less than 100 components</a:t>
            </a:r>
          </a:p>
          <a:p>
            <a:r>
              <a:rPr lang="en-US" dirty="0"/>
              <a:t>Metric is blind regarding package/namespace structure</a:t>
            </a:r>
          </a:p>
          <a:p>
            <a:pPr lvl="1"/>
            <a:r>
              <a:rPr lang="en-US" dirty="0"/>
              <a:t>Fixed by adding an alternative calculation  </a:t>
            </a:r>
            <a:br>
              <a:rPr lang="en-US" dirty="0"/>
            </a:br>
            <a:r>
              <a:rPr lang="en-US" dirty="0"/>
              <a:t>(1 – </a:t>
            </a:r>
            <a:r>
              <a:rPr lang="en-US" dirty="0" err="1"/>
              <a:t>relativePackageCyclicity</a:t>
            </a:r>
            <a:r>
              <a:rPr lang="en-US" dirty="0"/>
              <a:t>) and then using the minimum value between this value and ML</a:t>
            </a:r>
          </a:p>
          <a:p>
            <a:pPr lvl="1"/>
            <a:r>
              <a:rPr lang="en-US" dirty="0"/>
              <a:t>Also added a sliding minimum value for modules with less than 20 packages/namespaces</a:t>
            </a:r>
          </a:p>
          <a:p>
            <a:r>
              <a:rPr lang="en-US" dirty="0"/>
              <a:t>System wide metric is calculated as the weighted average of the largest modules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77C77-72DF-9447-A2D1-E6AA35C7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DCB59-C98F-0445-8109-B4553DC5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9057A-30DC-C34D-AAF0-24F4C7F1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26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8342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46BC-E0C9-6448-9F5A-1BD51D6C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for Nerds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F97A-F2A0-6D43-8FF2-98F31BB8F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0808"/>
            <a:ext cx="7848600" cy="4395192"/>
          </a:xfrm>
        </p:spPr>
        <p:txBody>
          <a:bodyPr/>
          <a:lstStyle/>
          <a:p>
            <a:r>
              <a:rPr lang="en-US" dirty="0"/>
              <a:t>Details can be found on blog.hello2morrow.com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http://blog.hello2morrow.com/2018/12/a-promising-new-metric-to-track-maintainability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B5DD5-8508-254A-BC04-8EE8C7C7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D5BB5-C775-FF4B-ACFD-C5841DFC80AA}" type="datetime1">
              <a:rPr lang="de-DE" altLang="en-US" smtClean="0"/>
              <a:pPr>
                <a:defRPr/>
              </a:pPr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7FD8A-4990-1C45-8A66-9E1CF239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© 2005-2019,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8A89-FEED-C946-9D37-63E56651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39505B-B511-AF44-8207-DF26B5390F93}" type="slidenum">
              <a:rPr lang="de-DE" altLang="en-US" smtClean="0"/>
              <a:pPr>
                <a:defRPr/>
              </a:pPr>
              <a:t>27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11503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17B3-1A6D-7B46-B6AC-9E9E3393A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Debt Index (Sonargraph)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FB074-5289-3149-9390-D1F78106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metric focusses on cyclic coupling and how difficult it would be to break the cycles</a:t>
            </a:r>
          </a:p>
          <a:p>
            <a:r>
              <a:rPr lang="en-US" dirty="0"/>
              <a:t>Cyclic dependencies are a good indicator of structural erosion</a:t>
            </a:r>
          </a:p>
          <a:p>
            <a:r>
              <a:rPr lang="en-US" dirty="0"/>
              <a:t>For each cycle group two values are computed:</a:t>
            </a:r>
          </a:p>
          <a:p>
            <a:pPr lvl="1"/>
            <a:r>
              <a:rPr lang="en-US" dirty="0"/>
              <a:t>How many links do I have to cut to break the cycle group</a:t>
            </a:r>
          </a:p>
          <a:p>
            <a:pPr lvl="1"/>
            <a:r>
              <a:rPr lang="en-US" dirty="0"/>
              <a:t>Total number of code lines affected by the links to break</a:t>
            </a:r>
          </a:p>
          <a:p>
            <a:r>
              <a:rPr lang="en-US" dirty="0"/>
              <a:t>SDI = 10 * </a:t>
            </a:r>
            <a:r>
              <a:rPr lang="en-US" dirty="0" err="1"/>
              <a:t>LinksToBreak</a:t>
            </a:r>
            <a:r>
              <a:rPr lang="en-US" dirty="0"/>
              <a:t> + </a:t>
            </a:r>
            <a:r>
              <a:rPr lang="en-US" dirty="0" err="1"/>
              <a:t>TotalAffectedLines</a:t>
            </a:r>
            <a:endParaRPr lang="en-US" dirty="0"/>
          </a:p>
          <a:p>
            <a:r>
              <a:rPr lang="en-US" dirty="0"/>
              <a:t>SDI is then added up for modules and the whole system</a:t>
            </a:r>
          </a:p>
          <a:p>
            <a:r>
              <a:rPr lang="en-US" dirty="0"/>
              <a:t>Can be computed on component level and on package/namespace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E6E9D-663A-6640-97E7-41AE3EE5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B40D8-889C-7042-A1B6-8790E18C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F0894-D69D-5549-B69C-DB2A9378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28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738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umsplatzhalter 3">
            <a:extLst>
              <a:ext uri="{FF2B5EF4-FFF2-40B4-BE49-F238E27FC236}">
                <a16:creationId xmlns:a16="http://schemas.microsoft.com/office/drawing/2014/main" id="{7BC7E1E8-D0A4-3544-8DC6-A4C820B90D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1589DD-F8BA-BE4F-A86E-7F454532A6CF}" type="datetime10">
              <a:rPr lang="de-DE" altLang="en-US" sz="1000"/>
              <a:pPr/>
              <a:t>09:47</a:t>
            </a:fld>
            <a:endParaRPr lang="de-DE" altLang="en-US" sz="1000"/>
          </a:p>
        </p:txBody>
      </p:sp>
      <p:sp>
        <p:nvSpPr>
          <p:cNvPr id="35842" name="Fußzeilenplatzhalter 4">
            <a:extLst>
              <a:ext uri="{FF2B5EF4-FFF2-40B4-BE49-F238E27FC236}">
                <a16:creationId xmlns:a16="http://schemas.microsoft.com/office/drawing/2014/main" id="{8788D451-29CD-624D-A0DA-35550E9D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000" dirty="0"/>
              <a:t>© 2005-2019, hello2morrow</a:t>
            </a:r>
          </a:p>
        </p:txBody>
      </p:sp>
      <p:sp>
        <p:nvSpPr>
          <p:cNvPr id="35843" name="Foliennummernplatzhalter 5">
            <a:extLst>
              <a:ext uri="{FF2B5EF4-FFF2-40B4-BE49-F238E27FC236}">
                <a16:creationId xmlns:a16="http://schemas.microsoft.com/office/drawing/2014/main" id="{DF578657-423A-374E-8649-6285D484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5C5612-7D27-6840-81F5-63C5FB43FCAA}" type="slidenum">
              <a:rPr lang="de-DE" altLang="en-US" sz="1000"/>
              <a:pPr/>
              <a:t>29</a:t>
            </a:fld>
            <a:endParaRPr lang="de-DE" altLang="en-US" sz="10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2E48EC6-05B8-4E40-9422-8634AEE0E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/>
              <a:t>Architecture metrics of Robert C. Martin</a:t>
            </a:r>
          </a:p>
        </p:txBody>
      </p:sp>
      <p:sp>
        <p:nvSpPr>
          <p:cNvPr id="35845" name="AutoShape 3">
            <a:extLst>
              <a:ext uri="{FF2B5EF4-FFF2-40B4-BE49-F238E27FC236}">
                <a16:creationId xmlns:a16="http://schemas.microsoft.com/office/drawing/2014/main" id="{37612092-9A1E-104D-8C3F-48E4E7DA7890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09600" y="3789363"/>
            <a:ext cx="7848600" cy="2306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D</a:t>
            </a:r>
            <a:r>
              <a:rPr lang="en-US" altLang="en-US" baseline="-25000" dirty="0"/>
              <a:t>i</a:t>
            </a:r>
            <a:r>
              <a:rPr lang="en-US" altLang="en-US" dirty="0"/>
              <a:t> = Number of incoming dependencies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D</a:t>
            </a:r>
            <a:r>
              <a:rPr lang="en-US" altLang="en-US" baseline="-25000" dirty="0"/>
              <a:t>o</a:t>
            </a:r>
            <a:r>
              <a:rPr lang="en-US" altLang="en-US" dirty="0"/>
              <a:t> = Number of outgoing dependencies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Instability I = D</a:t>
            </a:r>
            <a:r>
              <a:rPr lang="en-US" altLang="en-US" baseline="-25000" dirty="0"/>
              <a:t>o</a:t>
            </a:r>
            <a:r>
              <a:rPr lang="en-US" altLang="en-US" dirty="0"/>
              <a:t> / (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i</a:t>
            </a:r>
            <a:r>
              <a:rPr lang="en-US" altLang="en-US" dirty="0" err="1"/>
              <a:t>+D</a:t>
            </a:r>
            <a:r>
              <a:rPr lang="en-US" altLang="en-US" baseline="-25000" dirty="0" err="1"/>
              <a:t>o</a:t>
            </a:r>
            <a:r>
              <a:rPr lang="en-US" altLang="en-US" dirty="0"/>
              <a:t>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Build on abstractions, not on implementations</a:t>
            </a:r>
          </a:p>
        </p:txBody>
      </p:sp>
      <p:pic>
        <p:nvPicPr>
          <p:cNvPr id="35846" name="Picture 4">
            <a:extLst>
              <a:ext uri="{FF2B5EF4-FFF2-40B4-BE49-F238E27FC236}">
                <a16:creationId xmlns:a16="http://schemas.microsoft.com/office/drawing/2014/main" id="{91A3C464-7F54-0E43-9B63-762FFC93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25923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>
            <a:extLst>
              <a:ext uri="{FF2B5EF4-FFF2-40B4-BE49-F238E27FC236}">
                <a16:creationId xmlns:a16="http://schemas.microsoft.com/office/drawing/2014/main" id="{C41065D5-C121-8640-9AA0-1D12A1FF9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259238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6">
            <a:extLst>
              <a:ext uri="{FF2B5EF4-FFF2-40B4-BE49-F238E27FC236}">
                <a16:creationId xmlns:a16="http://schemas.microsoft.com/office/drawing/2014/main" id="{126DF8C9-0A25-CC41-9061-F9DC51769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943225"/>
            <a:ext cx="2376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X is „stable</a:t>
            </a:r>
            <a:r>
              <a:rPr lang="ja-JP" altLang="de-DE" sz="1200"/>
              <a:t>“</a:t>
            </a:r>
            <a:endParaRPr lang="de-DE" altLang="en-US" sz="1200"/>
          </a:p>
        </p:txBody>
      </p:sp>
      <p:sp>
        <p:nvSpPr>
          <p:cNvPr id="35849" name="Text Box 7">
            <a:extLst>
              <a:ext uri="{FF2B5EF4-FFF2-40B4-BE49-F238E27FC236}">
                <a16:creationId xmlns:a16="http://schemas.microsoft.com/office/drawing/2014/main" id="{601EA8DC-3800-0141-B821-63E637815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997200"/>
            <a:ext cx="21605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en-US" sz="1200"/>
              <a:t>Y is „instable</a:t>
            </a:r>
            <a:r>
              <a:rPr lang="ja-JP" altLang="de-DE" sz="1200"/>
              <a:t>“</a:t>
            </a:r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68096968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4C7A-7401-F745-887B-EFB29F75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Continuous Improvement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439F19-9F43-464D-B8C9-4434A649E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386650"/>
              </p:ext>
            </p:extLst>
          </p:nvPr>
        </p:nvGraphicFramePr>
        <p:xfrm>
          <a:off x="609600" y="1772816"/>
          <a:ext cx="7848600" cy="432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6941-D008-5C4F-898C-641BCC6A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6A8B-3FAA-0A49-AD0A-3763CF48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61C65-7A98-3547-9B21-86AE8483A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71834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umsplatzhalter 3">
            <a:extLst>
              <a:ext uri="{FF2B5EF4-FFF2-40B4-BE49-F238E27FC236}">
                <a16:creationId xmlns:a16="http://schemas.microsoft.com/office/drawing/2014/main" id="{B2F05E88-FC09-5140-8AF2-D47D25BB50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946F42-0BE5-9B47-816F-C3F0FF15F3EC}" type="datetime10">
              <a:rPr lang="de-DE" altLang="en-US" sz="1000"/>
              <a:pPr/>
              <a:t>09:47</a:t>
            </a:fld>
            <a:endParaRPr lang="de-DE" altLang="en-US" sz="1000"/>
          </a:p>
        </p:txBody>
      </p:sp>
      <p:sp>
        <p:nvSpPr>
          <p:cNvPr id="36866" name="Fußzeilenplatzhalter 4">
            <a:extLst>
              <a:ext uri="{FF2B5EF4-FFF2-40B4-BE49-F238E27FC236}">
                <a16:creationId xmlns:a16="http://schemas.microsoft.com/office/drawing/2014/main" id="{237B45FE-3C06-B845-9075-FFD9987A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000" dirty="0"/>
              <a:t>© 2005-2019, hello2morrow</a:t>
            </a:r>
          </a:p>
        </p:txBody>
      </p:sp>
      <p:sp>
        <p:nvSpPr>
          <p:cNvPr id="36867" name="Foliennummernplatzhalter 5">
            <a:extLst>
              <a:ext uri="{FF2B5EF4-FFF2-40B4-BE49-F238E27FC236}">
                <a16:creationId xmlns:a16="http://schemas.microsoft.com/office/drawing/2014/main" id="{0A818094-C6A6-B34F-A695-06862191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50227B-F5EF-C647-9FBF-14FA2FDD0084}" type="slidenum">
              <a:rPr lang="de-DE" altLang="en-US" sz="1000"/>
              <a:pPr/>
              <a:t>30</a:t>
            </a:fld>
            <a:endParaRPr lang="de-DE" altLang="en-US" sz="1000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62097AF-A6B0-E040-9363-B5F6E3227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Abstractness</a:t>
            </a:r>
            <a:r>
              <a:rPr lang="de-DE" altLang="en-US"/>
              <a:t> (Robert C. Martin)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39A19482-9620-C84D-83DB-36FAFE70D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N</a:t>
            </a:r>
            <a:r>
              <a:rPr lang="en-US" altLang="en-US" baseline="-25000"/>
              <a:t>c</a:t>
            </a:r>
            <a:r>
              <a:rPr lang="en-US" altLang="en-US"/>
              <a:t> = Total number of types in a type container</a:t>
            </a:r>
          </a:p>
          <a:p>
            <a:pPr eaLnBrk="1" hangingPunct="1">
              <a:buFontTx/>
              <a:buNone/>
            </a:pPr>
            <a:r>
              <a:rPr lang="en-US" altLang="en-US"/>
              <a:t>N</a:t>
            </a:r>
            <a:r>
              <a:rPr lang="en-US" altLang="en-US" baseline="-25000"/>
              <a:t>a</a:t>
            </a:r>
            <a:r>
              <a:rPr lang="en-US" altLang="en-US"/>
              <a:t> = Number of abstract classes and interfaces in a type container</a:t>
            </a:r>
          </a:p>
          <a:p>
            <a:pPr eaLnBrk="1" hangingPunct="1">
              <a:buFontTx/>
              <a:buNone/>
            </a:pPr>
            <a:r>
              <a:rPr lang="en-US" altLang="en-US"/>
              <a:t>Abstractness A = N</a:t>
            </a:r>
            <a:r>
              <a:rPr lang="en-US" altLang="en-US" baseline="-25000"/>
              <a:t>a</a:t>
            </a:r>
            <a:r>
              <a:rPr lang="en-US" altLang="en-US"/>
              <a:t>/N</a:t>
            </a:r>
            <a:r>
              <a:rPr lang="en-US" altLang="en-US" baseline="-250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354348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umsplatzhalter 3">
            <a:extLst>
              <a:ext uri="{FF2B5EF4-FFF2-40B4-BE49-F238E27FC236}">
                <a16:creationId xmlns:a16="http://schemas.microsoft.com/office/drawing/2014/main" id="{F69A7CD3-5A5E-9240-9E65-63DFD23575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B4250E-8881-8F45-BF82-F921CA0F7D60}" type="datetime10">
              <a:rPr lang="de-DE" altLang="en-US" sz="1000"/>
              <a:pPr/>
              <a:t>09:47</a:t>
            </a:fld>
            <a:endParaRPr lang="de-DE" altLang="en-US" sz="1000"/>
          </a:p>
        </p:txBody>
      </p:sp>
      <p:sp>
        <p:nvSpPr>
          <p:cNvPr id="37890" name="Fußzeilenplatzhalter 4">
            <a:extLst>
              <a:ext uri="{FF2B5EF4-FFF2-40B4-BE49-F238E27FC236}">
                <a16:creationId xmlns:a16="http://schemas.microsoft.com/office/drawing/2014/main" id="{CE31298E-E506-564C-BA6A-89A9A853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de-DE" altLang="en-US" sz="1000" dirty="0"/>
              <a:t>© 2005-2019, hello2morrow</a:t>
            </a:r>
          </a:p>
        </p:txBody>
      </p:sp>
      <p:sp>
        <p:nvSpPr>
          <p:cNvPr id="37891" name="Foliennummernplatzhalter 5">
            <a:extLst>
              <a:ext uri="{FF2B5EF4-FFF2-40B4-BE49-F238E27FC236}">
                <a16:creationId xmlns:a16="http://schemas.microsoft.com/office/drawing/2014/main" id="{0F9B4F7F-2D8D-7F46-9544-4481585D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794303-FD27-1E41-AAB4-5BBF3AB7E506}" type="slidenum">
              <a:rPr lang="de-DE" altLang="en-US" sz="1000"/>
              <a:pPr/>
              <a:t>31</a:t>
            </a:fld>
            <a:endParaRPr lang="de-DE" altLang="en-US" sz="100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93E26F30-B6E5-5B47-88B9-2D5F2EF13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3679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D = A + I –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Value range [-1 .. +1]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Negative values are in the „Zone of pain“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Positive values belong to the „Zone of uselessness“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Good values are close to zero (e.g. -0,25 to +0,25)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„Distance“ is quite context sensitive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8CD4CFC4-3256-EB44-88D6-53D58D086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Metric „distance“ (Robert C. Martin)</a:t>
            </a:r>
          </a:p>
        </p:txBody>
      </p:sp>
      <p:pic>
        <p:nvPicPr>
          <p:cNvPr id="37894" name="Picture 4">
            <a:extLst>
              <a:ext uri="{FF2B5EF4-FFF2-40B4-BE49-F238E27FC236}">
                <a16:creationId xmlns:a16="http://schemas.microsoft.com/office/drawing/2014/main" id="{9961E21B-CD11-7E4A-AED2-284BA5AD9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73238"/>
            <a:ext cx="25209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5" descr="sonar">
            <a:extLst>
              <a:ext uri="{FF2B5EF4-FFF2-40B4-BE49-F238E27FC236}">
                <a16:creationId xmlns:a16="http://schemas.microsoft.com/office/drawing/2014/main" id="{AD6EF0F6-6F3E-EC40-9F42-A58011384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941888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2515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80F9-E147-5F4C-927D-ACE7E031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CC13-1069-D749-8870-9B6FE6E7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based in Google’s page rank metric</a:t>
            </a:r>
          </a:p>
          <a:p>
            <a:r>
              <a:rPr lang="en-US" dirty="0"/>
              <a:t>Calculated iteratively until values stabilize</a:t>
            </a:r>
          </a:p>
          <a:p>
            <a:r>
              <a:rPr lang="en-US" dirty="0"/>
              <a:t>Described in a </a:t>
            </a:r>
            <a:r>
              <a:rPr lang="en-US"/>
              <a:t>Wikipedia article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40AA6-F57E-9445-9DC8-79182782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189C5-7ABC-E047-B6EA-BFDFCF3E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90FCE-3D38-F141-8889-7DBC8110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32</a:t>
            </a:fld>
            <a:endParaRPr lang="de-DE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B3C9CA-B7A5-464D-B1BE-10C6255A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4" y="3335658"/>
            <a:ext cx="3528392" cy="277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67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A69AB-9B7E-4049-A11C-BD2D67DE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783754"/>
            <a:ext cx="8399283" cy="838200"/>
          </a:xfrm>
        </p:spPr>
        <p:txBody>
          <a:bodyPr/>
          <a:lstStyle/>
          <a:p>
            <a:r>
              <a:rPr lang="en-US" dirty="0"/>
              <a:t>Experimenting with your own metrics: </a:t>
            </a:r>
            <a:r>
              <a:rPr lang="en-US" dirty="0" err="1"/>
              <a:t>StructQuality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4CD74-E525-014E-9537-513A37C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7A6B0-F2B7-B642-9E3D-B53FB7A8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65230-1A71-E148-BE5A-46AC697E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33</a:t>
            </a:fld>
            <a:endParaRPr lang="de-DE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0EA93-6D85-1B44-9A02-6E3BB3CC8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5" y="1772816"/>
            <a:ext cx="839928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93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848600" cy="4899025"/>
          </a:xfrm>
        </p:spPr>
        <p:txBody>
          <a:bodyPr/>
          <a:lstStyle/>
          <a:p>
            <a:pPr algn="ctr"/>
            <a:r>
              <a:rPr lang="en-US" altLang="en-US" dirty="0"/>
              <a:t>Q &amp; A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a.zitzewitz@hello2morrow.com</a:t>
            </a:r>
            <a:br>
              <a:rPr lang="en-US" altLang="en-US" dirty="0"/>
            </a:br>
            <a:r>
              <a:rPr lang="en-US" altLang="en-US" dirty="0"/>
              <a:t>blog.hello2morrow.com</a:t>
            </a:r>
            <a:br>
              <a:rPr lang="en-US" altLang="en-US" dirty="0"/>
            </a:br>
            <a:r>
              <a:rPr lang="en-US" altLang="en-US" dirty="0"/>
              <a:t>@AZ_hello2morrow</a:t>
            </a:r>
            <a:br>
              <a:rPr lang="en-US" altLang="en-US" dirty="0"/>
            </a:br>
            <a:br>
              <a:rPr lang="en-US" altLang="en-US"/>
            </a:br>
            <a:endParaRPr lang="en-US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609600" y="1924680"/>
            <a:ext cx="7848600" cy="3890962"/>
          </a:xfrm>
        </p:spPr>
        <p:txBody>
          <a:bodyPr/>
          <a:lstStyle/>
          <a:p>
            <a:r>
              <a:rPr lang="en-US" altLang="en-US" dirty="0"/>
              <a:t>They are the foundation of the crucial “verify/measure” node of the continuous improvement loop</a:t>
            </a:r>
          </a:p>
          <a:p>
            <a:r>
              <a:rPr lang="en-US" altLang="en-US" dirty="0"/>
              <a:t>Free tools like Sonargraph-Explorer already provide a lot of metrics</a:t>
            </a:r>
          </a:p>
          <a:p>
            <a:r>
              <a:rPr lang="en-US" altLang="en-US" dirty="0"/>
              <a:t>Automated measurement in CI builds allows you to discover harmful trends early enough</a:t>
            </a:r>
          </a:p>
          <a:p>
            <a:r>
              <a:rPr lang="en-US" altLang="en-US" dirty="0"/>
              <a:t>You can enforce quality standards by using metrics in quality gates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284F7F4-B2E9-E84C-8AF4-A8BE3F8B1119}" type="datetime1">
              <a:rPr lang="de-DE" altLang="en-US" sz="1000"/>
              <a:pPr/>
              <a:t>26.02.20</a:t>
            </a:fld>
            <a:endParaRPr lang="de-DE" altLang="en-US" sz="100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en-US" sz="1000" dirty="0"/>
              <a:t>© 2005-</a:t>
            </a:r>
            <a:r>
              <a:rPr lang="is-IS" altLang="en-US" sz="1000" dirty="0"/>
              <a:t>2019</a:t>
            </a:r>
            <a:r>
              <a:rPr lang="de-DE" altLang="en-US" sz="1000" dirty="0"/>
              <a:t>, hello2morrow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051400F-EAA6-874C-8335-6232A0D33A34}" type="slidenum">
              <a:rPr lang="de-DE" altLang="en-US" sz="1000"/>
              <a:pPr/>
              <a:t>4</a:t>
            </a:fld>
            <a:endParaRPr lang="de-DE" altLang="en-US" sz="10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052513"/>
            <a:ext cx="7848600" cy="431800"/>
          </a:xfrm>
        </p:spPr>
        <p:txBody>
          <a:bodyPr>
            <a:normAutofit fontScale="90000"/>
          </a:bodyPr>
          <a:lstStyle/>
          <a:p>
            <a:br>
              <a:rPr lang="en-US" altLang="en-US" sz="2200" dirty="0"/>
            </a:br>
            <a:r>
              <a:rPr lang="en-US" altLang="en-US" sz="2700" dirty="0"/>
              <a:t>Why you should use metrics</a:t>
            </a:r>
            <a:br>
              <a:rPr lang="en-US" altLang="en-US" sz="3100" dirty="0"/>
            </a:b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63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63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638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638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638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638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638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638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3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3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38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638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38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38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8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38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38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35D2-BC98-9848-ADB6-6F8DF45B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metrics are underutilized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96A22-2AA2-8241-A359-9BCBB0D5B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Perceived lack of tools or knowledge about them</a:t>
            </a:r>
          </a:p>
          <a:p>
            <a:r>
              <a:rPr lang="en-US" dirty="0"/>
              <a:t>Lack of knowledge about metrics and how to read them</a:t>
            </a:r>
          </a:p>
          <a:p>
            <a:r>
              <a:rPr lang="en-US" dirty="0"/>
              <a:t>Often a single metric does not tell the whole story</a:t>
            </a:r>
          </a:p>
          <a:p>
            <a:r>
              <a:rPr lang="en-US" dirty="0"/>
              <a:t>Who has time for this?</a:t>
            </a:r>
          </a:p>
          <a:p>
            <a:r>
              <a:rPr lang="en-US" dirty="0"/>
              <a:t>Metrics are most useful when they are used to trigger actions</a:t>
            </a:r>
          </a:p>
          <a:p>
            <a:r>
              <a:rPr lang="en-US" dirty="0"/>
              <a:t>Intimidating choices, which metrics should I use?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7624A-F8CF-444F-87AE-1A6ED10D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507E6-F05B-0349-851D-2F91CF44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dirty="0"/>
              <a:t>© </a:t>
            </a:r>
            <a:r>
              <a:rPr lang="is-IS" altLang="en-US" dirty="0"/>
              <a:t>2005-2019</a:t>
            </a:r>
            <a:r>
              <a:rPr lang="de-DE" altLang="en-US" dirty="0"/>
              <a:t>, hello2morrow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E5D8-BA48-E24C-9C3E-A5892FE6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674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CBE1-2FFD-7641-A780-B389DA47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Agenda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A0502-440B-D74A-9E45-3FADAF866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The case for using metrics</a:t>
            </a:r>
          </a:p>
          <a:p>
            <a:r>
              <a:rPr lang="en-US" sz="2800" dirty="0">
                <a:solidFill>
                  <a:srgbClr val="171717"/>
                </a:solidFill>
              </a:rPr>
              <a:t>Fitness function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Some useful code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64A64-9558-6148-8CBB-A98E02DE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C0C8B-6B63-0E4E-8D9A-26809D13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EBC3-8286-6847-B7FD-BB1B6E21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8221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17CC-811E-CF46-9739-1D379BF1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quantify how well you met your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6A5F-55AE-154D-996C-DBDA6C5B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measuring you are blind</a:t>
            </a:r>
          </a:p>
          <a:p>
            <a:r>
              <a:rPr lang="en-US" dirty="0"/>
              <a:t>Trust is good – control is better (Lenin)</a:t>
            </a:r>
          </a:p>
          <a:p>
            <a:r>
              <a:rPr lang="en-US" dirty="0"/>
              <a:t>But what are the goals?</a:t>
            </a:r>
          </a:p>
          <a:p>
            <a:endParaRPr lang="en-US" dirty="0"/>
          </a:p>
          <a:p>
            <a:r>
              <a:rPr lang="en-US" dirty="0"/>
              <a:t>Maintainability?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Performance?</a:t>
            </a:r>
          </a:p>
          <a:p>
            <a:r>
              <a:rPr lang="en-US" dirty="0"/>
              <a:t>Evolvability?</a:t>
            </a:r>
          </a:p>
          <a:p>
            <a:r>
              <a:rPr lang="en-US" dirty="0"/>
              <a:t>Testability?</a:t>
            </a:r>
          </a:p>
          <a:p>
            <a:r>
              <a:rPr lang="en-US" dirty="0"/>
              <a:t>Many more “</a:t>
            </a:r>
            <a:r>
              <a:rPr lang="en-US" dirty="0" err="1"/>
              <a:t>ilities</a:t>
            </a:r>
            <a:r>
              <a:rPr lang="en-US" dirty="0"/>
              <a:t>”…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535E5-651B-8445-9E72-E687D364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E59-883D-2E44-A634-095CC3B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17FD5-A6E2-C74F-8814-8112A336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900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D936-015C-274F-BF4E-F030805E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80C4-5A7C-B845-8873-B0F00AE72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3 to 4 “-</a:t>
            </a:r>
            <a:r>
              <a:rPr lang="en-US" dirty="0" err="1"/>
              <a:t>ilities</a:t>
            </a:r>
            <a:r>
              <a:rPr lang="en-US" dirty="0"/>
              <a:t>” as your top goals</a:t>
            </a:r>
          </a:p>
          <a:p>
            <a:r>
              <a:rPr lang="en-US" dirty="0"/>
              <a:t>Maintainability should always be one of them (unless you write code that will never change)</a:t>
            </a:r>
          </a:p>
          <a:p>
            <a:r>
              <a:rPr lang="en-US" dirty="0"/>
              <a:t>Define and quantify what it means to achieve a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96D5C-1B0D-0841-B35D-0301DAC5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3976B-50F4-DE48-98A0-AEF5717C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2F208-80C7-2B4A-8913-5D309D0D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103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A0E65-E80D-674C-81E3-A3BD6388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BDD7-3AC9-6940-A893-5775462A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well you achieved your goal</a:t>
            </a:r>
          </a:p>
          <a:p>
            <a:r>
              <a:rPr lang="en-US" dirty="0"/>
              <a:t>Can be based on</a:t>
            </a:r>
          </a:p>
          <a:p>
            <a:pPr lvl="1"/>
            <a:r>
              <a:rPr lang="en-US" dirty="0"/>
              <a:t>Code metrics derived from static analysis</a:t>
            </a:r>
          </a:p>
          <a:p>
            <a:pPr lvl="1"/>
            <a:r>
              <a:rPr lang="en-US" dirty="0"/>
              <a:t>Operational metrics</a:t>
            </a:r>
          </a:p>
          <a:p>
            <a:pPr lvl="1"/>
            <a:r>
              <a:rPr lang="en-US" dirty="0"/>
              <a:t>Production metrics</a:t>
            </a:r>
          </a:p>
          <a:p>
            <a:pPr lvl="1"/>
            <a:r>
              <a:rPr lang="en-US" dirty="0"/>
              <a:t>Manually collected metrics</a:t>
            </a:r>
          </a:p>
          <a:p>
            <a:r>
              <a:rPr lang="en-US" dirty="0"/>
              <a:t>Automation is recommended, but not always possible</a:t>
            </a:r>
          </a:p>
          <a:p>
            <a:r>
              <a:rPr lang="en-US" dirty="0"/>
              <a:t>Here we focus on code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B3512-A602-FA44-9600-341132C3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49AA-00DC-7146-B303-C292873CC763}" type="datetime1">
              <a:rPr lang="de-DE" altLang="en-US" smtClean="0"/>
              <a:pPr/>
              <a:t>26.02.20</a:t>
            </a:fld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77126-BD98-924B-A9A0-33808A99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/>
              <a:t>© </a:t>
            </a:r>
            <a:r>
              <a:rPr lang="is-IS" altLang="en-US"/>
              <a:t>2005-2019</a:t>
            </a:r>
            <a:r>
              <a:rPr lang="de-DE" altLang="en-US"/>
              <a:t>, hello2morrow</a:t>
            </a:r>
            <a:endParaRPr lang="de-DE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04855-28F8-2646-BF5B-C3B9F891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925-18C9-334B-8CB3-42A00A2AE56D}" type="slidenum">
              <a:rPr lang="de-DE" altLang="en-US" smtClean="0"/>
              <a:pPr/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086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H2T-Praes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1717"/>
      </a:accent1>
      <a:accent2>
        <a:srgbClr val="333399"/>
      </a:accent2>
      <a:accent3>
        <a:srgbClr val="FFFFFF"/>
      </a:accent3>
      <a:accent4>
        <a:srgbClr val="000000"/>
      </a:accent4>
      <a:accent5>
        <a:srgbClr val="EDEDED"/>
      </a:accent5>
      <a:accent6>
        <a:srgbClr val="2D2D8A"/>
      </a:accent6>
      <a:hlink>
        <a:srgbClr val="009999"/>
      </a:hlink>
      <a:folHlink>
        <a:srgbClr val="99CC00"/>
      </a:folHlink>
    </a:clrScheme>
    <a:fontScheme name="H2T-Pra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H2T-Pra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2T-Pra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2T-Pra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2T-Pra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2T-Pra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2T-Pra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2T-Pra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2T-Pra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2T-Pra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2T-Pra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2T-Pra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2T-Pra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H2T-Praes</Template>
  <TotalTime>93602</TotalTime>
  <Words>1548</Words>
  <Application>Microsoft Macintosh PowerPoint</Application>
  <PresentationFormat>On-screen Show (4:3)</PresentationFormat>
  <Paragraphs>288</Paragraphs>
  <Slides>34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H2T-Praes</vt:lpstr>
      <vt:lpstr>Software Metrics for Architects</vt:lpstr>
      <vt:lpstr>Agenda</vt:lpstr>
      <vt:lpstr>Continuous Improvement</vt:lpstr>
      <vt:lpstr> Why you should use metrics </vt:lpstr>
      <vt:lpstr>Why metrics are underutilized</vt:lpstr>
      <vt:lpstr>Agenda</vt:lpstr>
      <vt:lpstr>Metrics quantify how well you met your goals</vt:lpstr>
      <vt:lpstr>Prioritize goals</vt:lpstr>
      <vt:lpstr>Fitness functions</vt:lpstr>
      <vt:lpstr>More about fitness functions</vt:lpstr>
      <vt:lpstr>Agenda</vt:lpstr>
      <vt:lpstr>This could have been avoided using metrics</vt:lpstr>
      <vt:lpstr>How can we measure Spaghettization?</vt:lpstr>
      <vt:lpstr>Attributes of Spaghetti Code?</vt:lpstr>
      <vt:lpstr>Spaghetti Code vs Clean Code</vt:lpstr>
      <vt:lpstr>Good metrics to identify Spaghetti Code</vt:lpstr>
      <vt:lpstr>ACD – a metric to measure coupling</vt:lpstr>
      <vt:lpstr>Low level metrics to measure coupling</vt:lpstr>
      <vt:lpstr>Propagation Cost (MacCormack, Rusnak, Baldwin)</vt:lpstr>
      <vt:lpstr>What is a cycle group?</vt:lpstr>
      <vt:lpstr>Cyclicity</vt:lpstr>
      <vt:lpstr>Maintainability Level (ML)</vt:lpstr>
      <vt:lpstr>ML Implementation</vt:lpstr>
      <vt:lpstr>ML Example Calculations</vt:lpstr>
      <vt:lpstr>ML Observations</vt:lpstr>
      <vt:lpstr>Finetuning ML</vt:lpstr>
      <vt:lpstr>ML for Nerds</vt:lpstr>
      <vt:lpstr>Structural Debt Index (Sonargraph)</vt:lpstr>
      <vt:lpstr>Architecture metrics of Robert C. Martin</vt:lpstr>
      <vt:lpstr>Abstractness (Robert C. Martin)</vt:lpstr>
      <vt:lpstr>Metric „distance“ (Robert C. Martin)</vt:lpstr>
      <vt:lpstr>Component Rank</vt:lpstr>
      <vt:lpstr>Experimenting with your own metrics: StructQuality</vt:lpstr>
      <vt:lpstr>Q &amp; A  a.zitzewitz@hello2morrow.com blog.hello2morrow.com @AZ_hello2morrow  </vt:lpstr>
    </vt:vector>
  </TitlesOfParts>
  <Company>hello2morrow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Alexander von Zitzewitz</dc:creator>
  <cp:lastModifiedBy>Alexander von Zitzewitz</cp:lastModifiedBy>
  <cp:revision>303</cp:revision>
  <dcterms:created xsi:type="dcterms:W3CDTF">2013-10-21T21:13:31Z</dcterms:created>
  <dcterms:modified xsi:type="dcterms:W3CDTF">2020-02-26T19:40:56Z</dcterms:modified>
</cp:coreProperties>
</file>